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6" d="100"/>
          <a:sy n="76" d="100"/>
        </p:scale>
        <p:origin x="11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EEE415-D6A7-4967-AA9D-D6D1FBC11AE9}" type="doc">
      <dgm:prSet loTypeId="urn:microsoft.com/office/officeart/2005/8/layout/list1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B89CE95-D3D8-42E0-98B1-461673C21D73}">
      <dgm:prSet/>
      <dgm:spPr>
        <a:solidFill>
          <a:srgbClr val="0070C0"/>
        </a:solidFill>
      </dgm:spPr>
      <dgm:t>
        <a:bodyPr/>
        <a:lstStyle/>
        <a:p>
          <a:r>
            <a:rPr lang="hu-HU" b="1" dirty="0"/>
            <a:t>Alapszakok</a:t>
          </a:r>
          <a:endParaRPr lang="en-US" b="1" dirty="0"/>
        </a:p>
      </dgm:t>
    </dgm:pt>
    <dgm:pt modelId="{38A96B7E-F824-4BBF-B660-7741B078B2B6}" type="parTrans" cxnId="{FA744A5A-B6F1-415E-8A16-7D38C733B09A}">
      <dgm:prSet/>
      <dgm:spPr/>
      <dgm:t>
        <a:bodyPr/>
        <a:lstStyle/>
        <a:p>
          <a:endParaRPr lang="en-US"/>
        </a:p>
      </dgm:t>
    </dgm:pt>
    <dgm:pt modelId="{561EA64F-56CA-4924-AF62-331AF8A4F6F0}" type="sibTrans" cxnId="{FA744A5A-B6F1-415E-8A16-7D38C733B09A}">
      <dgm:prSet/>
      <dgm:spPr/>
      <dgm:t>
        <a:bodyPr/>
        <a:lstStyle/>
        <a:p>
          <a:endParaRPr lang="en-US"/>
        </a:p>
      </dgm:t>
    </dgm:pt>
    <dgm:pt modelId="{030A72BD-67F4-436C-BB4E-CFF7213F7EA1}">
      <dgm:prSet/>
      <dgm:spPr/>
      <dgm:t>
        <a:bodyPr/>
        <a:lstStyle/>
        <a:p>
          <a:r>
            <a:rPr lang="hu-HU" b="1" dirty="0"/>
            <a:t>Szociálpedagógia BA</a:t>
          </a:r>
          <a:endParaRPr lang="en-US" b="1" dirty="0"/>
        </a:p>
      </dgm:t>
    </dgm:pt>
    <dgm:pt modelId="{1D9C7E9D-8B7E-4EB5-ADC2-228362CDA17C}" type="parTrans" cxnId="{5304323F-35E9-4714-A40B-36E2AB8C3E50}">
      <dgm:prSet/>
      <dgm:spPr/>
      <dgm:t>
        <a:bodyPr/>
        <a:lstStyle/>
        <a:p>
          <a:endParaRPr lang="en-US"/>
        </a:p>
      </dgm:t>
    </dgm:pt>
    <dgm:pt modelId="{700C9AF8-D52C-418A-87B5-4FFA68067961}" type="sibTrans" cxnId="{5304323F-35E9-4714-A40B-36E2AB8C3E50}">
      <dgm:prSet/>
      <dgm:spPr/>
      <dgm:t>
        <a:bodyPr/>
        <a:lstStyle/>
        <a:p>
          <a:endParaRPr lang="en-US"/>
        </a:p>
      </dgm:t>
    </dgm:pt>
    <dgm:pt modelId="{EA5C5236-0EAE-4C59-900F-25CB05DF3F91}">
      <dgm:prSet/>
      <dgm:spPr/>
      <dgm:t>
        <a:bodyPr/>
        <a:lstStyle/>
        <a:p>
          <a:r>
            <a:rPr lang="hu-HU" b="1" dirty="0"/>
            <a:t>Közösségszervezés BA</a:t>
          </a:r>
          <a:endParaRPr lang="en-US" b="1" dirty="0"/>
        </a:p>
      </dgm:t>
    </dgm:pt>
    <dgm:pt modelId="{70DF968E-7057-4EBA-9CC9-C0B49F8CC47B}" type="parTrans" cxnId="{8D210736-D8EA-47CD-BADB-5944FAECE003}">
      <dgm:prSet/>
      <dgm:spPr/>
      <dgm:t>
        <a:bodyPr/>
        <a:lstStyle/>
        <a:p>
          <a:endParaRPr lang="en-US"/>
        </a:p>
      </dgm:t>
    </dgm:pt>
    <dgm:pt modelId="{A0DEAA26-0128-4FE6-A7FA-C721539079D5}" type="sibTrans" cxnId="{8D210736-D8EA-47CD-BADB-5944FAECE003}">
      <dgm:prSet/>
      <dgm:spPr/>
      <dgm:t>
        <a:bodyPr/>
        <a:lstStyle/>
        <a:p>
          <a:endParaRPr lang="en-US"/>
        </a:p>
      </dgm:t>
    </dgm:pt>
    <dgm:pt modelId="{29FCA482-6843-490E-B730-C781F7C36F77}">
      <dgm:prSet/>
      <dgm:spPr/>
      <dgm:t>
        <a:bodyPr/>
        <a:lstStyle/>
        <a:p>
          <a:r>
            <a:rPr lang="hu-HU" b="1" dirty="0"/>
            <a:t>Csecsemő- és kisgyermeknevelő BA</a:t>
          </a:r>
          <a:endParaRPr lang="en-US" b="1" dirty="0"/>
        </a:p>
      </dgm:t>
    </dgm:pt>
    <dgm:pt modelId="{FDC4450F-7AA7-4C2E-84BB-7A9539C3924F}" type="parTrans" cxnId="{5DBD7C0C-68D5-4B9E-953B-5284870D9F6C}">
      <dgm:prSet/>
      <dgm:spPr/>
      <dgm:t>
        <a:bodyPr/>
        <a:lstStyle/>
        <a:p>
          <a:endParaRPr lang="en-US"/>
        </a:p>
      </dgm:t>
    </dgm:pt>
    <dgm:pt modelId="{435A3797-701E-45E0-8BAD-7EB276BEF3B5}" type="sibTrans" cxnId="{5DBD7C0C-68D5-4B9E-953B-5284870D9F6C}">
      <dgm:prSet/>
      <dgm:spPr/>
      <dgm:t>
        <a:bodyPr/>
        <a:lstStyle/>
        <a:p>
          <a:endParaRPr lang="en-US"/>
        </a:p>
      </dgm:t>
    </dgm:pt>
    <dgm:pt modelId="{570C292F-EE0B-4408-9963-A2B6AC0EFE11}">
      <dgm:prSet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hu-HU" b="1" dirty="0"/>
            <a:t>Mesterképzési szakok</a:t>
          </a:r>
          <a:endParaRPr lang="en-US" b="1" dirty="0"/>
        </a:p>
      </dgm:t>
    </dgm:pt>
    <dgm:pt modelId="{0C2D541B-3139-4D6C-BA6D-C6BC96818C40}" type="parTrans" cxnId="{E8396837-022B-4D65-91E5-D8DE121CCE6C}">
      <dgm:prSet/>
      <dgm:spPr/>
      <dgm:t>
        <a:bodyPr/>
        <a:lstStyle/>
        <a:p>
          <a:endParaRPr lang="en-US"/>
        </a:p>
      </dgm:t>
    </dgm:pt>
    <dgm:pt modelId="{0A6247CD-910C-4072-926B-AB0843A28E34}" type="sibTrans" cxnId="{E8396837-022B-4D65-91E5-D8DE121CCE6C}">
      <dgm:prSet/>
      <dgm:spPr/>
      <dgm:t>
        <a:bodyPr/>
        <a:lstStyle/>
        <a:p>
          <a:endParaRPr lang="en-US"/>
        </a:p>
      </dgm:t>
    </dgm:pt>
    <dgm:pt modelId="{D529B3EB-0C18-490A-A650-DF98DCFB12B1}">
      <dgm:prSet/>
      <dgm:spPr/>
      <dgm:t>
        <a:bodyPr/>
        <a:lstStyle/>
        <a:p>
          <a:r>
            <a:rPr lang="hu-HU" b="1" dirty="0"/>
            <a:t>Szociálpedagógia MA (</a:t>
          </a:r>
          <a:r>
            <a:rPr lang="hu-HU" b="1" dirty="0" err="1"/>
            <a:t>Social</a:t>
          </a:r>
          <a:r>
            <a:rPr lang="hu-HU" b="1" dirty="0"/>
            <a:t> </a:t>
          </a:r>
          <a:r>
            <a:rPr lang="hu-HU" b="1" dirty="0" err="1"/>
            <a:t>Pedagogy</a:t>
          </a:r>
          <a:r>
            <a:rPr lang="hu-HU" b="1" dirty="0"/>
            <a:t> MA)</a:t>
          </a:r>
          <a:endParaRPr lang="en-US" b="1" dirty="0"/>
        </a:p>
      </dgm:t>
    </dgm:pt>
    <dgm:pt modelId="{D4D87F7B-6F9F-4E9D-8641-53E5BDE9BDB4}" type="parTrans" cxnId="{172A139F-273D-4A39-B2B6-B1294362CBC4}">
      <dgm:prSet/>
      <dgm:spPr/>
      <dgm:t>
        <a:bodyPr/>
        <a:lstStyle/>
        <a:p>
          <a:endParaRPr lang="en-US"/>
        </a:p>
      </dgm:t>
    </dgm:pt>
    <dgm:pt modelId="{93E498B7-007C-4ECE-9F6E-F1B39BE2DCA9}" type="sibTrans" cxnId="{172A139F-273D-4A39-B2B6-B1294362CBC4}">
      <dgm:prSet/>
      <dgm:spPr/>
      <dgm:t>
        <a:bodyPr/>
        <a:lstStyle/>
        <a:p>
          <a:endParaRPr lang="en-US"/>
        </a:p>
      </dgm:t>
    </dgm:pt>
    <dgm:pt modelId="{1DF4E0C9-F2BA-48EC-B6FD-5A442E31047F}">
      <dgm:prSet/>
      <dgm:spPr/>
      <dgm:t>
        <a:bodyPr/>
        <a:lstStyle/>
        <a:p>
          <a:r>
            <a:rPr lang="hu-HU" b="1" dirty="0"/>
            <a:t>Andragógia MA</a:t>
          </a:r>
          <a:endParaRPr lang="en-US" b="1" dirty="0"/>
        </a:p>
      </dgm:t>
    </dgm:pt>
    <dgm:pt modelId="{3D65ABB7-AF82-4A90-8B88-996C478ADDA0}" type="parTrans" cxnId="{61E81F7F-9097-4CB4-976B-D43E70685854}">
      <dgm:prSet/>
      <dgm:spPr/>
      <dgm:t>
        <a:bodyPr/>
        <a:lstStyle/>
        <a:p>
          <a:endParaRPr lang="en-US"/>
        </a:p>
      </dgm:t>
    </dgm:pt>
    <dgm:pt modelId="{3F11CE5E-E5EE-4790-A3E5-8EA7E47C1C2D}" type="sibTrans" cxnId="{61E81F7F-9097-4CB4-976B-D43E70685854}">
      <dgm:prSet/>
      <dgm:spPr/>
      <dgm:t>
        <a:bodyPr/>
        <a:lstStyle/>
        <a:p>
          <a:endParaRPr lang="en-US"/>
        </a:p>
      </dgm:t>
    </dgm:pt>
    <dgm:pt modelId="{0225DA54-E9B5-4385-86DF-3AC520014A94}">
      <dgm:prSet/>
      <dgm:spPr/>
      <dgm:t>
        <a:bodyPr/>
        <a:lstStyle/>
        <a:p>
          <a:r>
            <a:rPr lang="hu-HU" b="1" dirty="0"/>
            <a:t>Mentálhigiénés közösség- és kapcsolatépítő MA</a:t>
          </a:r>
          <a:endParaRPr lang="en-US" b="1" dirty="0"/>
        </a:p>
      </dgm:t>
    </dgm:pt>
    <dgm:pt modelId="{82A1C57E-80B3-465E-9785-94CDF14A2ED7}" type="parTrans" cxnId="{FBE33355-BE8D-4CEE-90EC-393B5017465B}">
      <dgm:prSet/>
      <dgm:spPr/>
      <dgm:t>
        <a:bodyPr/>
        <a:lstStyle/>
        <a:p>
          <a:endParaRPr lang="en-US"/>
        </a:p>
      </dgm:t>
    </dgm:pt>
    <dgm:pt modelId="{D7245573-184B-40E3-847F-0CCFC9A244A3}" type="sibTrans" cxnId="{FBE33355-BE8D-4CEE-90EC-393B5017465B}">
      <dgm:prSet/>
      <dgm:spPr/>
      <dgm:t>
        <a:bodyPr/>
        <a:lstStyle/>
        <a:p>
          <a:endParaRPr lang="en-US"/>
        </a:p>
      </dgm:t>
    </dgm:pt>
    <dgm:pt modelId="{1475B57E-25D0-4815-BA0B-884C8A6E9623}" type="pres">
      <dgm:prSet presAssocID="{81EEE415-D6A7-4967-AA9D-D6D1FBC11AE9}" presName="linear" presStyleCnt="0">
        <dgm:presLayoutVars>
          <dgm:dir/>
          <dgm:animLvl val="lvl"/>
          <dgm:resizeHandles val="exact"/>
        </dgm:presLayoutVars>
      </dgm:prSet>
      <dgm:spPr/>
    </dgm:pt>
    <dgm:pt modelId="{30DEE96B-2401-40A3-B03F-C5346DD1F147}" type="pres">
      <dgm:prSet presAssocID="{FB89CE95-D3D8-42E0-98B1-461673C21D73}" presName="parentLin" presStyleCnt="0"/>
      <dgm:spPr/>
    </dgm:pt>
    <dgm:pt modelId="{007A3E42-B3A2-4FDD-85B8-2EC27ACE2560}" type="pres">
      <dgm:prSet presAssocID="{FB89CE95-D3D8-42E0-98B1-461673C21D73}" presName="parentLeftMargin" presStyleLbl="node1" presStyleIdx="0" presStyleCnt="2"/>
      <dgm:spPr/>
    </dgm:pt>
    <dgm:pt modelId="{5EDA320A-BCC7-4422-842F-FCE1098B8998}" type="pres">
      <dgm:prSet presAssocID="{FB89CE95-D3D8-42E0-98B1-461673C21D7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763D0DB-0A28-4142-82D5-DCE21A268B02}" type="pres">
      <dgm:prSet presAssocID="{FB89CE95-D3D8-42E0-98B1-461673C21D73}" presName="negativeSpace" presStyleCnt="0"/>
      <dgm:spPr/>
    </dgm:pt>
    <dgm:pt modelId="{4BF88342-0250-47BC-B8BE-DA9026BD29F2}" type="pres">
      <dgm:prSet presAssocID="{FB89CE95-D3D8-42E0-98B1-461673C21D73}" presName="childText" presStyleLbl="conFgAcc1" presStyleIdx="0" presStyleCnt="2">
        <dgm:presLayoutVars>
          <dgm:bulletEnabled val="1"/>
        </dgm:presLayoutVars>
      </dgm:prSet>
      <dgm:spPr/>
    </dgm:pt>
    <dgm:pt modelId="{B20E47A3-F541-4403-B183-190FF0C351DB}" type="pres">
      <dgm:prSet presAssocID="{561EA64F-56CA-4924-AF62-331AF8A4F6F0}" presName="spaceBetweenRectangles" presStyleCnt="0"/>
      <dgm:spPr/>
    </dgm:pt>
    <dgm:pt modelId="{9C4990EF-2C43-478B-807F-B243F4F7E940}" type="pres">
      <dgm:prSet presAssocID="{570C292F-EE0B-4408-9963-A2B6AC0EFE11}" presName="parentLin" presStyleCnt="0"/>
      <dgm:spPr/>
    </dgm:pt>
    <dgm:pt modelId="{C8A5AF90-A886-4C49-993D-590EB41CC15B}" type="pres">
      <dgm:prSet presAssocID="{570C292F-EE0B-4408-9963-A2B6AC0EFE11}" presName="parentLeftMargin" presStyleLbl="node1" presStyleIdx="0" presStyleCnt="2"/>
      <dgm:spPr/>
    </dgm:pt>
    <dgm:pt modelId="{7EDB2861-C364-40ED-8C39-8F4B21B67769}" type="pres">
      <dgm:prSet presAssocID="{570C292F-EE0B-4408-9963-A2B6AC0EFE11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7097440-1AAE-4C68-AD8F-E329F87A113B}" type="pres">
      <dgm:prSet presAssocID="{570C292F-EE0B-4408-9963-A2B6AC0EFE11}" presName="negativeSpace" presStyleCnt="0"/>
      <dgm:spPr/>
    </dgm:pt>
    <dgm:pt modelId="{797E0EC7-F5FA-4942-B21E-693C64FC23D7}" type="pres">
      <dgm:prSet presAssocID="{570C292F-EE0B-4408-9963-A2B6AC0EFE11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FA497304-12E1-447F-9418-0EA7D4407E18}" type="presOf" srcId="{D529B3EB-0C18-490A-A650-DF98DCFB12B1}" destId="{797E0EC7-F5FA-4942-B21E-693C64FC23D7}" srcOrd="0" destOrd="0" presId="urn:microsoft.com/office/officeart/2005/8/layout/list1"/>
    <dgm:cxn modelId="{5DBD7C0C-68D5-4B9E-953B-5284870D9F6C}" srcId="{FB89CE95-D3D8-42E0-98B1-461673C21D73}" destId="{29FCA482-6843-490E-B730-C781F7C36F77}" srcOrd="2" destOrd="0" parTransId="{FDC4450F-7AA7-4C2E-84BB-7A9539C3924F}" sibTransId="{435A3797-701E-45E0-8BAD-7EB276BEF3B5}"/>
    <dgm:cxn modelId="{8D210736-D8EA-47CD-BADB-5944FAECE003}" srcId="{FB89CE95-D3D8-42E0-98B1-461673C21D73}" destId="{EA5C5236-0EAE-4C59-900F-25CB05DF3F91}" srcOrd="1" destOrd="0" parTransId="{70DF968E-7057-4EBA-9CC9-C0B49F8CC47B}" sibTransId="{A0DEAA26-0128-4FE6-A7FA-C721539079D5}"/>
    <dgm:cxn modelId="{11F12D36-2E17-4837-9DCC-C92663DD403B}" type="presOf" srcId="{030A72BD-67F4-436C-BB4E-CFF7213F7EA1}" destId="{4BF88342-0250-47BC-B8BE-DA9026BD29F2}" srcOrd="0" destOrd="0" presId="urn:microsoft.com/office/officeart/2005/8/layout/list1"/>
    <dgm:cxn modelId="{E8396837-022B-4D65-91E5-D8DE121CCE6C}" srcId="{81EEE415-D6A7-4967-AA9D-D6D1FBC11AE9}" destId="{570C292F-EE0B-4408-9963-A2B6AC0EFE11}" srcOrd="1" destOrd="0" parTransId="{0C2D541B-3139-4D6C-BA6D-C6BC96818C40}" sibTransId="{0A6247CD-910C-4072-926B-AB0843A28E34}"/>
    <dgm:cxn modelId="{5304323F-35E9-4714-A40B-36E2AB8C3E50}" srcId="{FB89CE95-D3D8-42E0-98B1-461673C21D73}" destId="{030A72BD-67F4-436C-BB4E-CFF7213F7EA1}" srcOrd="0" destOrd="0" parTransId="{1D9C7E9D-8B7E-4EB5-ADC2-228362CDA17C}" sibTransId="{700C9AF8-D52C-418A-87B5-4FFA68067961}"/>
    <dgm:cxn modelId="{14AF435D-D0D4-4050-80F6-3B4FE1813020}" type="presOf" srcId="{0225DA54-E9B5-4385-86DF-3AC520014A94}" destId="{797E0EC7-F5FA-4942-B21E-693C64FC23D7}" srcOrd="0" destOrd="2" presId="urn:microsoft.com/office/officeart/2005/8/layout/list1"/>
    <dgm:cxn modelId="{5D2F0A64-5EBE-4543-BED8-08EB1861F0AE}" type="presOf" srcId="{FB89CE95-D3D8-42E0-98B1-461673C21D73}" destId="{007A3E42-B3A2-4FDD-85B8-2EC27ACE2560}" srcOrd="0" destOrd="0" presId="urn:microsoft.com/office/officeart/2005/8/layout/list1"/>
    <dgm:cxn modelId="{FBE33355-BE8D-4CEE-90EC-393B5017465B}" srcId="{570C292F-EE0B-4408-9963-A2B6AC0EFE11}" destId="{0225DA54-E9B5-4385-86DF-3AC520014A94}" srcOrd="2" destOrd="0" parTransId="{82A1C57E-80B3-465E-9785-94CDF14A2ED7}" sibTransId="{D7245573-184B-40E3-847F-0CCFC9A244A3}"/>
    <dgm:cxn modelId="{E0D1C275-1A29-48CA-ADB9-E71B69C97F1C}" type="presOf" srcId="{EA5C5236-0EAE-4C59-900F-25CB05DF3F91}" destId="{4BF88342-0250-47BC-B8BE-DA9026BD29F2}" srcOrd="0" destOrd="1" presId="urn:microsoft.com/office/officeart/2005/8/layout/list1"/>
    <dgm:cxn modelId="{FA744A5A-B6F1-415E-8A16-7D38C733B09A}" srcId="{81EEE415-D6A7-4967-AA9D-D6D1FBC11AE9}" destId="{FB89CE95-D3D8-42E0-98B1-461673C21D73}" srcOrd="0" destOrd="0" parTransId="{38A96B7E-F824-4BBF-B660-7741B078B2B6}" sibTransId="{561EA64F-56CA-4924-AF62-331AF8A4F6F0}"/>
    <dgm:cxn modelId="{61E81F7F-9097-4CB4-976B-D43E70685854}" srcId="{570C292F-EE0B-4408-9963-A2B6AC0EFE11}" destId="{1DF4E0C9-F2BA-48EC-B6FD-5A442E31047F}" srcOrd="1" destOrd="0" parTransId="{3D65ABB7-AF82-4A90-8B88-996C478ADDA0}" sibTransId="{3F11CE5E-E5EE-4790-A3E5-8EA7E47C1C2D}"/>
    <dgm:cxn modelId="{94A9D982-C6C9-4EA0-B636-921BF4AECFA8}" type="presOf" srcId="{81EEE415-D6A7-4967-AA9D-D6D1FBC11AE9}" destId="{1475B57E-25D0-4815-BA0B-884C8A6E9623}" srcOrd="0" destOrd="0" presId="urn:microsoft.com/office/officeart/2005/8/layout/list1"/>
    <dgm:cxn modelId="{0517318A-085A-41F1-868A-ECFBD9524BC8}" type="presOf" srcId="{1DF4E0C9-F2BA-48EC-B6FD-5A442E31047F}" destId="{797E0EC7-F5FA-4942-B21E-693C64FC23D7}" srcOrd="0" destOrd="1" presId="urn:microsoft.com/office/officeart/2005/8/layout/list1"/>
    <dgm:cxn modelId="{172A139F-273D-4A39-B2B6-B1294362CBC4}" srcId="{570C292F-EE0B-4408-9963-A2B6AC0EFE11}" destId="{D529B3EB-0C18-490A-A650-DF98DCFB12B1}" srcOrd="0" destOrd="0" parTransId="{D4D87F7B-6F9F-4E9D-8641-53E5BDE9BDB4}" sibTransId="{93E498B7-007C-4ECE-9F6E-F1B39BE2DCA9}"/>
    <dgm:cxn modelId="{72BA399F-6831-4922-AF8F-DB31FAE00698}" type="presOf" srcId="{570C292F-EE0B-4408-9963-A2B6AC0EFE11}" destId="{C8A5AF90-A886-4C49-993D-590EB41CC15B}" srcOrd="0" destOrd="0" presId="urn:microsoft.com/office/officeart/2005/8/layout/list1"/>
    <dgm:cxn modelId="{515057A9-8A75-4ABF-AC8F-C90397037591}" type="presOf" srcId="{570C292F-EE0B-4408-9963-A2B6AC0EFE11}" destId="{7EDB2861-C364-40ED-8C39-8F4B21B67769}" srcOrd="1" destOrd="0" presId="urn:microsoft.com/office/officeart/2005/8/layout/list1"/>
    <dgm:cxn modelId="{C690F5B9-7617-486C-A3AE-F72F688199FA}" type="presOf" srcId="{FB89CE95-D3D8-42E0-98B1-461673C21D73}" destId="{5EDA320A-BCC7-4422-842F-FCE1098B8998}" srcOrd="1" destOrd="0" presId="urn:microsoft.com/office/officeart/2005/8/layout/list1"/>
    <dgm:cxn modelId="{962C43C3-E45F-4B6B-949E-4D530BC4934D}" type="presOf" srcId="{29FCA482-6843-490E-B730-C781F7C36F77}" destId="{4BF88342-0250-47BC-B8BE-DA9026BD29F2}" srcOrd="0" destOrd="2" presId="urn:microsoft.com/office/officeart/2005/8/layout/list1"/>
    <dgm:cxn modelId="{4D9FA0A0-BE73-49AD-9A9A-345962DE6668}" type="presParOf" srcId="{1475B57E-25D0-4815-BA0B-884C8A6E9623}" destId="{30DEE96B-2401-40A3-B03F-C5346DD1F147}" srcOrd="0" destOrd="0" presId="urn:microsoft.com/office/officeart/2005/8/layout/list1"/>
    <dgm:cxn modelId="{301C6C6A-999B-44FE-B08A-57AF152C7B02}" type="presParOf" srcId="{30DEE96B-2401-40A3-B03F-C5346DD1F147}" destId="{007A3E42-B3A2-4FDD-85B8-2EC27ACE2560}" srcOrd="0" destOrd="0" presId="urn:microsoft.com/office/officeart/2005/8/layout/list1"/>
    <dgm:cxn modelId="{1D89A28D-7650-47A9-8997-5B3AA7E21039}" type="presParOf" srcId="{30DEE96B-2401-40A3-B03F-C5346DD1F147}" destId="{5EDA320A-BCC7-4422-842F-FCE1098B8998}" srcOrd="1" destOrd="0" presId="urn:microsoft.com/office/officeart/2005/8/layout/list1"/>
    <dgm:cxn modelId="{D8E6FB6E-1660-4386-BE1D-77B2B2533838}" type="presParOf" srcId="{1475B57E-25D0-4815-BA0B-884C8A6E9623}" destId="{7763D0DB-0A28-4142-82D5-DCE21A268B02}" srcOrd="1" destOrd="0" presId="urn:microsoft.com/office/officeart/2005/8/layout/list1"/>
    <dgm:cxn modelId="{AD49D520-CA84-432B-9D0A-07FAACD64B2F}" type="presParOf" srcId="{1475B57E-25D0-4815-BA0B-884C8A6E9623}" destId="{4BF88342-0250-47BC-B8BE-DA9026BD29F2}" srcOrd="2" destOrd="0" presId="urn:microsoft.com/office/officeart/2005/8/layout/list1"/>
    <dgm:cxn modelId="{D2F2D5C0-9176-47AF-BC23-420069AA75D6}" type="presParOf" srcId="{1475B57E-25D0-4815-BA0B-884C8A6E9623}" destId="{B20E47A3-F541-4403-B183-190FF0C351DB}" srcOrd="3" destOrd="0" presId="urn:microsoft.com/office/officeart/2005/8/layout/list1"/>
    <dgm:cxn modelId="{C3C81EFB-88D7-40D5-9882-0F5C4DC063E4}" type="presParOf" srcId="{1475B57E-25D0-4815-BA0B-884C8A6E9623}" destId="{9C4990EF-2C43-478B-807F-B243F4F7E940}" srcOrd="4" destOrd="0" presId="urn:microsoft.com/office/officeart/2005/8/layout/list1"/>
    <dgm:cxn modelId="{98EAEAFA-7A2B-487B-A102-EBF33663A34A}" type="presParOf" srcId="{9C4990EF-2C43-478B-807F-B243F4F7E940}" destId="{C8A5AF90-A886-4C49-993D-590EB41CC15B}" srcOrd="0" destOrd="0" presId="urn:microsoft.com/office/officeart/2005/8/layout/list1"/>
    <dgm:cxn modelId="{27256530-AB5A-4A85-87E5-4D45F613FED4}" type="presParOf" srcId="{9C4990EF-2C43-478B-807F-B243F4F7E940}" destId="{7EDB2861-C364-40ED-8C39-8F4B21B67769}" srcOrd="1" destOrd="0" presId="urn:microsoft.com/office/officeart/2005/8/layout/list1"/>
    <dgm:cxn modelId="{C33DDA85-D7BA-4437-A812-F06E6FE1E177}" type="presParOf" srcId="{1475B57E-25D0-4815-BA0B-884C8A6E9623}" destId="{B7097440-1AAE-4C68-AD8F-E329F87A113B}" srcOrd="5" destOrd="0" presId="urn:microsoft.com/office/officeart/2005/8/layout/list1"/>
    <dgm:cxn modelId="{1EC7A8C5-A732-43CE-8380-86D53ADF7A44}" type="presParOf" srcId="{1475B57E-25D0-4815-BA0B-884C8A6E9623}" destId="{797E0EC7-F5FA-4942-B21E-693C64FC23D7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F88342-0250-47BC-B8BE-DA9026BD29F2}">
      <dsp:nvSpPr>
        <dsp:cNvPr id="0" name=""/>
        <dsp:cNvSpPr/>
      </dsp:nvSpPr>
      <dsp:spPr>
        <a:xfrm>
          <a:off x="0" y="415084"/>
          <a:ext cx="6666833" cy="189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20700" rIns="517420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500" b="1" kern="1200" dirty="0"/>
            <a:t>Szociálpedagógia BA</a:t>
          </a:r>
          <a:endParaRPr lang="en-US" sz="2500" b="1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500" b="1" kern="1200" dirty="0"/>
            <a:t>Közösségszervezés BA</a:t>
          </a:r>
          <a:endParaRPr lang="en-US" sz="2500" b="1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500" b="1" kern="1200" dirty="0"/>
            <a:t>Csecsemő- és kisgyermeknevelő BA</a:t>
          </a:r>
          <a:endParaRPr lang="en-US" sz="2500" b="1" kern="1200" dirty="0"/>
        </a:p>
      </dsp:txBody>
      <dsp:txXfrm>
        <a:off x="0" y="415084"/>
        <a:ext cx="6666833" cy="1890000"/>
      </dsp:txXfrm>
    </dsp:sp>
    <dsp:sp modelId="{5EDA320A-BCC7-4422-842F-FCE1098B8998}">
      <dsp:nvSpPr>
        <dsp:cNvPr id="0" name=""/>
        <dsp:cNvSpPr/>
      </dsp:nvSpPr>
      <dsp:spPr>
        <a:xfrm>
          <a:off x="333341" y="46084"/>
          <a:ext cx="4666783" cy="738000"/>
        </a:xfrm>
        <a:prstGeom prst="roundRect">
          <a:avLst/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 dirty="0"/>
            <a:t>Alapszakok</a:t>
          </a:r>
          <a:endParaRPr lang="en-US" sz="2500" b="1" kern="1200" dirty="0"/>
        </a:p>
      </dsp:txBody>
      <dsp:txXfrm>
        <a:off x="369367" y="82110"/>
        <a:ext cx="4594731" cy="665948"/>
      </dsp:txXfrm>
    </dsp:sp>
    <dsp:sp modelId="{797E0EC7-F5FA-4942-B21E-693C64FC23D7}">
      <dsp:nvSpPr>
        <dsp:cNvPr id="0" name=""/>
        <dsp:cNvSpPr/>
      </dsp:nvSpPr>
      <dsp:spPr>
        <a:xfrm>
          <a:off x="0" y="2809085"/>
          <a:ext cx="6666833" cy="25987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6443614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17420" tIns="520700" rIns="517420" bIns="17780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500" b="1" kern="1200" dirty="0"/>
            <a:t>Szociálpedagógia MA (</a:t>
          </a:r>
          <a:r>
            <a:rPr lang="hu-HU" sz="2500" b="1" kern="1200" dirty="0" err="1"/>
            <a:t>Social</a:t>
          </a:r>
          <a:r>
            <a:rPr lang="hu-HU" sz="2500" b="1" kern="1200" dirty="0"/>
            <a:t> </a:t>
          </a:r>
          <a:r>
            <a:rPr lang="hu-HU" sz="2500" b="1" kern="1200" dirty="0" err="1"/>
            <a:t>Pedagogy</a:t>
          </a:r>
          <a:r>
            <a:rPr lang="hu-HU" sz="2500" b="1" kern="1200" dirty="0"/>
            <a:t> MA)</a:t>
          </a:r>
          <a:endParaRPr lang="en-US" sz="2500" b="1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500" b="1" kern="1200" dirty="0"/>
            <a:t>Andragógia MA</a:t>
          </a:r>
          <a:endParaRPr lang="en-US" sz="2500" b="1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hu-HU" sz="2500" b="1" kern="1200" dirty="0"/>
            <a:t>Mentálhigiénés közösség- és kapcsolatépítő MA</a:t>
          </a:r>
          <a:endParaRPr lang="en-US" sz="2500" b="1" kern="1200" dirty="0"/>
        </a:p>
      </dsp:txBody>
      <dsp:txXfrm>
        <a:off x="0" y="2809085"/>
        <a:ext cx="6666833" cy="2598750"/>
      </dsp:txXfrm>
    </dsp:sp>
    <dsp:sp modelId="{7EDB2861-C364-40ED-8C39-8F4B21B67769}">
      <dsp:nvSpPr>
        <dsp:cNvPr id="0" name=""/>
        <dsp:cNvSpPr/>
      </dsp:nvSpPr>
      <dsp:spPr>
        <a:xfrm>
          <a:off x="333341" y="2440085"/>
          <a:ext cx="4666783" cy="738000"/>
        </a:xfrm>
        <a:prstGeom prst="roundRect">
          <a:avLst/>
        </a:prstGeom>
        <a:solidFill>
          <a:schemeClr val="accent4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6393" tIns="0" rIns="176393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500" b="1" kern="1200" dirty="0"/>
            <a:t>Mesterképzési szakok</a:t>
          </a:r>
          <a:endParaRPr lang="en-US" sz="2500" b="1" kern="1200" dirty="0"/>
        </a:p>
      </dsp:txBody>
      <dsp:txXfrm>
        <a:off x="369367" y="2476111"/>
        <a:ext cx="4594731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67ACA3-C72F-6F52-647B-59A97A1C8C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02392F28-6907-4B58-7442-217A9F753F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68824B-2EC8-E1FB-2D49-E08DC38C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796457E-0AEB-9539-C59E-5765E3FD2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B4C2DCE3-E9E9-9E80-2339-FBBBABCEC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0569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CF1BCA0-A40C-1A30-B23E-067160F8D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111689F1-719E-4639-2C6B-5745337F83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8FBD9C5-AFC6-65D0-13D3-57588BE0F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D4F58D0-071B-F8C4-0C0D-843CF5387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08E4D4C-E8C1-B79F-474B-C58527DEC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339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CA03812D-FB25-E067-AF6A-68BD6E6116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2678B6A9-265A-25A6-3361-9CB989526C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C1AF7626-C9F9-E432-63BD-BDF298E6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BF08206-1B4B-36B8-3061-BF13AF8F7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AB005C8-F91A-7EF6-1B78-FD86C39F3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644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951FD63-FDD4-5BF4-92CC-2525AC1F5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E8F731-2892-31EE-89BB-4A45FB29A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E5F92C9-27C3-E0E1-E659-F3C2165A8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44046E1-5854-FF6D-BA70-2C16209E8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FE8B382-9B18-9FA3-AEBD-B0F885631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682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E8A92A3-481B-5460-1686-B576DF61B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D6C1A898-9232-C308-6CE5-D6834B8CC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6208773-7C6F-E45C-F3B2-E62F6E05E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B4E81FA2-553C-0241-FB99-0016D6006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EE3E1EA-AB66-B161-7C2A-4FF1A3949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56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527FC7-FEE2-4AB9-5E18-D40A95320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906327D-BDF7-199C-FE3D-2C1882EBD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CC99D0FF-9AA2-44CC-E51A-BDFC60699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079DCB2-88DD-DE1B-F103-8A47A3BD9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A6A6883-7CF7-0571-A857-8A8B811ED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FD2C38E-EC52-0CC4-DC08-5CF0C233F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45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A783629-8614-1739-15E7-25689B1B7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E717877-49C3-7E4C-93A6-69085234A5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81BAFB3F-A951-F3D7-9784-DA7EB38FFF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BDA2ACEC-3A82-5E4A-408C-92149701EC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1D6204A0-A08A-C983-CA85-97DFBF37D9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1F8F9F75-E871-D9E6-C112-5DD0F29CC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8EDC50E-9879-4A68-A520-CE4A72C9B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B42EEF30-C205-F628-3D58-96877A832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95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1437048-53B5-B954-B624-E03388136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33CC8D25-5ED9-5504-AB62-7793D264C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BD2588B6-6516-B69E-2E9D-A60DDAA7C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2208084E-8C13-2EFF-0DC6-EDEDE860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6930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78B6DB3D-FEC9-9B35-16FC-35D8F8AC7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675EE25A-0350-5002-787B-71009F100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D305CDEA-F62C-5C2C-F930-C305BB370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433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6B63F7-0691-F977-86A3-B2C21985D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AECDBE-1453-899B-D2E2-9E963780C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EEC33AFA-0282-9D45-5C3D-12958E365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17C9D1A-B452-5FBE-8BBD-F725D63B40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21093CE-BA1E-939B-D2B7-403448DA8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228AB5D7-0BC9-C379-B023-DFBC503A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848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EBC532AB-BDBE-BBA9-09E8-428AE3491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7E65015B-3342-DAF9-DCFB-D6D73A24A4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1BE7FCA1-A85D-6657-D30C-FD1D8B9B57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C6AD6E3E-C5E3-E8D6-090D-BEBD022DE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BCBEE-6E6F-4FCB-B9E4-3F4EBC86412A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6EEC0645-4FD0-CFDE-7273-668225AE8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A6ECE32F-E904-4C1E-A6C3-D8F2BCC9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6798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89A69624-5B64-51FC-F434-BDDBE4B06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GB"/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0CBFEF32-8D09-BEF5-FF60-2479B9876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GB"/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AB7F4813-B4B6-61D4-F048-4D992CE49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54BCBEE-6E6F-4FCB-B9E4-3F4EBC86412A}" type="datetimeFigureOut">
              <a:rPr lang="en-GB" smtClean="0"/>
              <a:t>26/01/2025</a:t>
            </a:fld>
            <a:endParaRPr lang="en-GB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F367537-FF5C-2E64-91D4-EE30795F04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C891082-90FF-E32B-F47E-86769945C9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125FA4-163D-4A90-82E8-0D60A087FBD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230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hi.nye.hu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ahi.nye.hu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4" name="Rectangle 2063">
            <a:extLst>
              <a:ext uri="{FF2B5EF4-FFF2-40B4-BE49-F238E27FC236}">
                <a16:creationId xmlns:a16="http://schemas.microsoft.com/office/drawing/2014/main" id="{91E5A9A7-95C6-4F4F-B00E-C82E07FE62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66" name="Rectangle 2065">
            <a:extLst>
              <a:ext uri="{FF2B5EF4-FFF2-40B4-BE49-F238E27FC236}">
                <a16:creationId xmlns:a16="http://schemas.microsoft.com/office/drawing/2014/main" id="{D07DD2DE-F619-49DD-B5E7-03A290FF4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8495" y="2660473"/>
            <a:ext cx="4355594" cy="4038603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8" name="Rectangle 2067">
            <a:extLst>
              <a:ext uri="{FF2B5EF4-FFF2-40B4-BE49-F238E27FC236}">
                <a16:creationId xmlns:a16="http://schemas.microsoft.com/office/drawing/2014/main" id="{85149191-5F60-4A28-AAFF-039F96B0F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085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70" name="Freeform: Shape 2069">
            <a:extLst>
              <a:ext uri="{FF2B5EF4-FFF2-40B4-BE49-F238E27FC236}">
                <a16:creationId xmlns:a16="http://schemas.microsoft.com/office/drawing/2014/main" id="{F8260ED5-17F7-4158-B241-D51DD4CF1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59809B58-2A56-999B-3899-B68DF8C95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0041" y="2767106"/>
            <a:ext cx="2880828" cy="3071906"/>
          </a:xfrm>
        </p:spPr>
        <p:txBody>
          <a:bodyPr anchor="t">
            <a:normAutofit/>
          </a:bodyPr>
          <a:lstStyle/>
          <a:p>
            <a:pPr algn="l"/>
            <a:r>
              <a:rPr lang="hu-HU" sz="2500" b="1" dirty="0">
                <a:solidFill>
                  <a:srgbClr val="FFFFFF"/>
                </a:solidFill>
              </a:rPr>
              <a:t>Alkalmazott Humántudományok Intézete</a:t>
            </a:r>
            <a:br>
              <a:rPr lang="en-GB" sz="2500" dirty="0">
                <a:solidFill>
                  <a:srgbClr val="FFFFFF"/>
                </a:solidFill>
              </a:rPr>
            </a:br>
            <a:endParaRPr lang="en-GB" sz="2500" dirty="0">
              <a:solidFill>
                <a:srgbClr val="FFFFFF"/>
              </a:solidFill>
            </a:endParaRP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AE8AB25B-09CE-FBEB-31E2-26381AD7A7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0042" y="806824"/>
            <a:ext cx="2919738" cy="1494117"/>
          </a:xfrm>
        </p:spPr>
        <p:txBody>
          <a:bodyPr anchor="b">
            <a:normAutofit/>
          </a:bodyPr>
          <a:lstStyle/>
          <a:p>
            <a:pPr algn="l"/>
            <a:r>
              <a:rPr lang="en-GB" sz="2000" b="1">
                <a:solidFill>
                  <a:srgbClr val="FFFFFF"/>
                </a:solidFill>
              </a:rPr>
              <a:t>https://ahi.nye.hu/</a:t>
            </a:r>
          </a:p>
        </p:txBody>
      </p:sp>
      <p:pic>
        <p:nvPicPr>
          <p:cNvPr id="2050" name="Picture 2" descr="A képen szimbólum, Betűtípus, szöveg, embléma látható&#10;&#10;Automatikusan generált leírás">
            <a:extLst>
              <a:ext uri="{FF2B5EF4-FFF2-40B4-BE49-F238E27FC236}">
                <a16:creationId xmlns:a16="http://schemas.microsoft.com/office/drawing/2014/main" id="{1DDF6D6D-63C9-0DA8-2137-61200CF3B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/>
          <a:stretch/>
        </p:blipFill>
        <p:spPr bwMode="auto">
          <a:xfrm>
            <a:off x="5194649" y="467208"/>
            <a:ext cx="5841306" cy="592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98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9DAA4C3A-3CC3-869A-3E48-DEEA12FF1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anchor="ctr">
            <a:normAutofit/>
          </a:bodyPr>
          <a:lstStyle/>
          <a:p>
            <a:r>
              <a:rPr lang="hu-HU" b="1" dirty="0">
                <a:solidFill>
                  <a:srgbClr val="0070C0"/>
                </a:solidFill>
              </a:rPr>
              <a:t>Kirándulások</a:t>
            </a:r>
            <a:endParaRPr lang="en-GB" b="1" dirty="0">
              <a:solidFill>
                <a:srgbClr val="0070C0"/>
              </a:solidFill>
            </a:endParaRPr>
          </a:p>
        </p:txBody>
      </p:sp>
      <p:pic>
        <p:nvPicPr>
          <p:cNvPr id="5" name="Tartalom helye 4" descr="A képen kültéri, ruházat, ég, személy látható&#10;&#10;Automatikusan generált leírás">
            <a:extLst>
              <a:ext uri="{FF2B5EF4-FFF2-40B4-BE49-F238E27FC236}">
                <a16:creationId xmlns:a16="http://schemas.microsoft.com/office/drawing/2014/main" id="{9567EB03-11E1-ABD6-A819-5111131721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5" r="26289" b="-2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9" name="Tartalom helye 8" descr="A képen kültéri, ég, ruházat, személy látható&#10;&#10;Automatikusan generált leírás">
            <a:extLst>
              <a:ext uri="{FF2B5EF4-FFF2-40B4-BE49-F238E27FC236}">
                <a16:creationId xmlns:a16="http://schemas.microsoft.com/office/drawing/2014/main" id="{39DEAF36-4548-82A0-7CDF-004C88DD5B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7" r="36005" b="-2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25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A0BD7AC5-7071-4D0C-8C3A-C318676E1C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70"/>
            <a:ext cx="7147481" cy="1703830"/>
          </a:xfrm>
        </p:spPr>
        <p:txBody>
          <a:bodyPr anchor="ctr">
            <a:normAutofit/>
          </a:bodyPr>
          <a:lstStyle/>
          <a:p>
            <a:r>
              <a:rPr lang="en-US" sz="2200" dirty="0" err="1"/>
              <a:t>Hazai</a:t>
            </a:r>
            <a:r>
              <a:rPr lang="en-US" sz="2200" dirty="0"/>
              <a:t> </a:t>
            </a:r>
            <a:r>
              <a:rPr lang="en-US" sz="2200" dirty="0" err="1"/>
              <a:t>és</a:t>
            </a:r>
            <a:r>
              <a:rPr lang="en-US" sz="2200" dirty="0"/>
              <a:t> </a:t>
            </a:r>
            <a:r>
              <a:rPr lang="en-US" sz="2200" dirty="0" err="1"/>
              <a:t>külföldi</a:t>
            </a:r>
            <a:r>
              <a:rPr lang="en-US" sz="2200" dirty="0"/>
              <a:t> </a:t>
            </a:r>
            <a:r>
              <a:rPr lang="en-US" sz="2200" dirty="0" err="1"/>
              <a:t>kirándulások</a:t>
            </a:r>
            <a:endParaRPr lang="en-US" sz="2200" dirty="0"/>
          </a:p>
        </p:txBody>
      </p:sp>
      <p:pic>
        <p:nvPicPr>
          <p:cNvPr id="12" name="Kép 11" descr="A képen fedett pályás, ruházat, fal, kanapé látható&#10;&#10;Automatikusan generált leírás">
            <a:extLst>
              <a:ext uri="{FF2B5EF4-FFF2-40B4-BE49-F238E27FC236}">
                <a16:creationId xmlns:a16="http://schemas.microsoft.com/office/drawing/2014/main" id="{1E422B0D-AE28-D52B-2804-57DA3FFE50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137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6950C54-1A05-8074-5E9C-715EAA4FB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anchor="ctr">
            <a:normAutofit/>
          </a:bodyPr>
          <a:lstStyle/>
          <a:p>
            <a:r>
              <a:rPr lang="hu-HU" sz="3400" b="1" dirty="0">
                <a:solidFill>
                  <a:schemeClr val="accent6">
                    <a:lumMod val="75000"/>
                  </a:schemeClr>
                </a:solidFill>
              </a:rPr>
              <a:t>Terepgyakorlatok</a:t>
            </a:r>
            <a:endParaRPr lang="en-GB" sz="3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9" name="Kép 8" descr="A képen ruházat, személy, Emberi arc, fedett pályás látható&#10;&#10;Automatikusan generált leírás">
            <a:extLst>
              <a:ext uri="{FF2B5EF4-FFF2-40B4-BE49-F238E27FC236}">
                <a16:creationId xmlns:a16="http://schemas.microsoft.com/office/drawing/2014/main" id="{93143DC8-1092-BE76-F5BE-60898B122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3" r="13650" b="-2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7" name="Kép 6" descr="A képen fedett pályás, fal, Emberi arc, személy látható&#10;&#10;Automatikusan generált leírás">
            <a:extLst>
              <a:ext uri="{FF2B5EF4-FFF2-40B4-BE49-F238E27FC236}">
                <a16:creationId xmlns:a16="http://schemas.microsoft.com/office/drawing/2014/main" id="{816E68CD-5E79-571C-6225-FE7041AEA8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0" r="1" b="24038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5" name="Tartalom helye 4" descr="A képen kültéri, ég, lábbelik, ruházat látható&#10;&#10;Automatikusan generált leírás">
            <a:extLst>
              <a:ext uri="{FF2B5EF4-FFF2-40B4-BE49-F238E27FC236}">
                <a16:creationId xmlns:a16="http://schemas.microsoft.com/office/drawing/2014/main" id="{709DA838-9616-9B78-79B3-46AEC6F31E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5" r="16464" b="-2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5AEF8EF-86FF-0AEB-1A33-C9A1BCF14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70"/>
            <a:ext cx="7147481" cy="1703830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152312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6D1A1BEE-1486-D66D-F7B2-0CB299094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anchor="ctr">
            <a:normAutofit/>
          </a:bodyPr>
          <a:lstStyle/>
          <a:p>
            <a:r>
              <a:rPr lang="hu-HU" sz="4800" b="1" dirty="0">
                <a:solidFill>
                  <a:srgbClr val="C00000"/>
                </a:solidFill>
              </a:rPr>
              <a:t>Szakestek</a:t>
            </a:r>
            <a:endParaRPr lang="en-GB" sz="4800" b="1" dirty="0">
              <a:solidFill>
                <a:srgbClr val="C00000"/>
              </a:solidFill>
            </a:endParaRPr>
          </a:p>
        </p:txBody>
      </p:sp>
      <p:pic>
        <p:nvPicPr>
          <p:cNvPr id="7" name="Kép 6" descr="A képen ruházat, személy, fedett pályás, nő látható&#10;&#10;Automatikusan generált leírás">
            <a:extLst>
              <a:ext uri="{FF2B5EF4-FFF2-40B4-BE49-F238E27FC236}">
                <a16:creationId xmlns:a16="http://schemas.microsoft.com/office/drawing/2014/main" id="{F21B6E93-AFB3-64BD-4131-FA03C23B7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9" r="21105" b="3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9" name="Kép 8" descr="A képen ruházat, személy, Emberi arc, fedett pályás látható&#10;&#10;Automatikusan generált leírás">
            <a:extLst>
              <a:ext uri="{FF2B5EF4-FFF2-40B4-BE49-F238E27FC236}">
                <a16:creationId xmlns:a16="http://schemas.microsoft.com/office/drawing/2014/main" id="{BA4D7F59-8A6D-992D-C710-61A97880D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11" r="866" b="3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5" name="Tartalom helye 4" descr="A képen ruházat, Emberi arc, személy, nő látható&#10;&#10;Automatikusan generált leírás">
            <a:extLst>
              <a:ext uri="{FF2B5EF4-FFF2-40B4-BE49-F238E27FC236}">
                <a16:creationId xmlns:a16="http://schemas.microsoft.com/office/drawing/2014/main" id="{1903298A-3067-B21D-A319-F5D001B1DA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2" r="21407" b="3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18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FC202072-3A78-FAAB-1D25-11DC171B7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70"/>
            <a:ext cx="7147481" cy="1703830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4935357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CAD82CDB-5509-455C-A2AC-DBC53F85A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720D4FAC-7B9A-4A4F-8E53-071522870B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3078" y="201352"/>
            <a:ext cx="7568588" cy="2093976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16AC70D-9F4F-E64C-2BC7-2D00EA212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1271" y="443668"/>
            <a:ext cx="2871216" cy="1609344"/>
          </a:xfrm>
        </p:spPr>
        <p:txBody>
          <a:bodyPr>
            <a:normAutofit/>
          </a:bodyPr>
          <a:lstStyle/>
          <a:p>
            <a:r>
              <a:rPr lang="hu-HU" sz="4000" b="1" dirty="0">
                <a:solidFill>
                  <a:srgbClr val="C00000"/>
                </a:solidFill>
              </a:rPr>
              <a:t>Szakestek</a:t>
            </a:r>
            <a:endParaRPr lang="en-GB" sz="4000" b="1" dirty="0">
              <a:solidFill>
                <a:srgbClr val="C00000"/>
              </a:solidFill>
            </a:endParaRPr>
          </a:p>
        </p:txBody>
      </p:sp>
      <p:pic>
        <p:nvPicPr>
          <p:cNvPr id="5" name="Tartalom helye 4" descr="A képen személy, ruházat, ital, Emberi arc látható&#10;&#10;Automatikusan generált leírás">
            <a:extLst>
              <a:ext uri="{FF2B5EF4-FFF2-40B4-BE49-F238E27FC236}">
                <a16:creationId xmlns:a16="http://schemas.microsoft.com/office/drawing/2014/main" id="{01018E9F-D06F-2C95-649D-99D5D377C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431"/>
          <a:stretch/>
        </p:blipFill>
        <p:spPr>
          <a:xfrm>
            <a:off x="20" y="173920"/>
            <a:ext cx="3936404" cy="2148840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EDD2A13B-608C-4BE1-AC1F-62B2DAF76B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5702" y="897487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977038ED-F717-467A-8D75-D8441BB926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60118" y="1239196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B9394D86-9E5A-A1B5-93B0-E3D0BB0F4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233" y="443668"/>
            <a:ext cx="3712464" cy="1609344"/>
          </a:xfrm>
        </p:spPr>
        <p:txBody>
          <a:bodyPr anchor="ctr">
            <a:normAutofit/>
          </a:bodyPr>
          <a:lstStyle/>
          <a:p>
            <a:endParaRPr lang="en-US" sz="1700" dirty="0"/>
          </a:p>
        </p:txBody>
      </p:sp>
      <p:pic>
        <p:nvPicPr>
          <p:cNvPr id="9" name="Kép 8" descr="A képen ruházat, léggömb, nő, lábbelik látható&#10;&#10;Automatikusan generált leírás">
            <a:extLst>
              <a:ext uri="{FF2B5EF4-FFF2-40B4-BE49-F238E27FC236}">
                <a16:creationId xmlns:a16="http://schemas.microsoft.com/office/drawing/2014/main" id="{0ECF4593-526C-6543-2201-1413C8752D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 r="10368" b="-2"/>
          <a:stretch/>
        </p:blipFill>
        <p:spPr>
          <a:xfrm>
            <a:off x="20" y="2573433"/>
            <a:ext cx="3936404" cy="3735926"/>
          </a:xfrm>
          <a:prstGeom prst="rect">
            <a:avLst/>
          </a:prstGeom>
        </p:spPr>
      </p:pic>
      <p:pic>
        <p:nvPicPr>
          <p:cNvPr id="7" name="Kép 6" descr="A képen ruházat, Emberi arc, személy, nő látható&#10;&#10;Automatikusan generált leírás">
            <a:extLst>
              <a:ext uri="{FF2B5EF4-FFF2-40B4-BE49-F238E27FC236}">
                <a16:creationId xmlns:a16="http://schemas.microsoft.com/office/drawing/2014/main" id="{D8B1D55E-8665-AE27-E93B-11ED8443F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34" r="7276" b="-2"/>
          <a:stretch/>
        </p:blipFill>
        <p:spPr>
          <a:xfrm>
            <a:off x="4155702" y="2573434"/>
            <a:ext cx="3922776" cy="3735926"/>
          </a:xfrm>
          <a:prstGeom prst="rect">
            <a:avLst/>
          </a:prstGeom>
        </p:spPr>
      </p:pic>
      <p:pic>
        <p:nvPicPr>
          <p:cNvPr id="11" name="Tartalom helye 10" descr="A képen ruházat, személy, mosoly, ruha látható&#10;&#10;Automatikusan generált leírás">
            <a:extLst>
              <a:ext uri="{FF2B5EF4-FFF2-40B4-BE49-F238E27FC236}">
                <a16:creationId xmlns:a16="http://schemas.microsoft.com/office/drawing/2014/main" id="{AF96219B-E948-9F5B-5752-5D54E06274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59"/>
          <a:stretch/>
        </p:blipFill>
        <p:spPr>
          <a:xfrm>
            <a:off x="8290932" y="2560123"/>
            <a:ext cx="3901068" cy="374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061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61AA9-A441-A220-B55B-7FEAE3FB2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6E36503-48DC-A445-0547-B35A7DA6B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 fontScale="90000"/>
          </a:bodyPr>
          <a:lstStyle/>
          <a:p>
            <a:pPr algn="ctr"/>
            <a:br>
              <a:rPr lang="hu-HU" sz="5400" dirty="0">
                <a:solidFill>
                  <a:srgbClr val="002060"/>
                </a:solidFill>
                <a:hlinkClick r:id="rId2"/>
              </a:rPr>
            </a:br>
            <a:r>
              <a:rPr lang="hu-HU" sz="3600" dirty="0">
                <a:solidFill>
                  <a:srgbClr val="002060"/>
                </a:solidFill>
              </a:rPr>
              <a:t>Sok szeretettel várjuk az Alkalmazott Humántudományok Intézetének </a:t>
            </a:r>
            <a:r>
              <a:rPr lang="hu-HU" sz="3600" b="1" dirty="0">
                <a:solidFill>
                  <a:srgbClr val="002060"/>
                </a:solidFill>
              </a:rPr>
              <a:t>Társadalomtudományi- és Szociális képzéseire</a:t>
            </a:r>
            <a:r>
              <a:rPr lang="hu-HU" sz="3600" dirty="0">
                <a:solidFill>
                  <a:srgbClr val="002060"/>
                </a:solidFill>
              </a:rPr>
              <a:t>!</a:t>
            </a:r>
            <a:endParaRPr lang="en-GB" sz="3600" dirty="0"/>
          </a:p>
        </p:txBody>
      </p:sp>
      <p:pic>
        <p:nvPicPr>
          <p:cNvPr id="8194" name="Picture 2" descr="A képen ruházat, Emberi arc, személy, ember látható&#10;&#10;Automatikusan generált leírás">
            <a:extLst>
              <a:ext uri="{FF2B5EF4-FFF2-40B4-BE49-F238E27FC236}">
                <a16:creationId xmlns:a16="http://schemas.microsoft.com/office/drawing/2014/main" id="{87292F33-1720-7EB4-EF02-4B3B12639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4705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4B10780C-1927-0717-127D-9FC19F177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u-HU" sz="4000" dirty="0">
                <a:solidFill>
                  <a:srgbClr val="002060"/>
                </a:solidFill>
              </a:rPr>
              <a:t>Felvételi információk:</a:t>
            </a:r>
          </a:p>
          <a:p>
            <a:pPr marL="0" indent="0" algn="ctr">
              <a:buNone/>
            </a:pPr>
            <a:endParaRPr lang="hu-HU" sz="4000" dirty="0">
              <a:solidFill>
                <a:srgbClr val="00206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hu-HU" sz="3200" dirty="0">
                <a:solidFill>
                  <a:srgbClr val="002060"/>
                </a:solidFill>
              </a:rPr>
              <a:t>https://felvetelizoknek.nye.hu</a:t>
            </a:r>
          </a:p>
          <a:p>
            <a:pPr marL="0" indent="0" algn="ctr">
              <a:buNone/>
            </a:pPr>
            <a:r>
              <a:rPr lang="hu-HU" sz="32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https://ahi.nye.hu</a:t>
            </a:r>
            <a:endParaRPr lang="hu-HU" sz="32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hu-HU" sz="32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br>
              <a:rPr lang="en-GB" sz="4000" dirty="0"/>
            </a:br>
            <a:endParaRPr lang="hu-H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38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1DD3874-E36D-BC60-6259-C07CD5097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7"/>
            <a:ext cx="3115265" cy="1156980"/>
          </a:xfrm>
        </p:spPr>
        <p:txBody>
          <a:bodyPr anchor="b">
            <a:normAutofit/>
          </a:bodyPr>
          <a:lstStyle/>
          <a:p>
            <a:pPr algn="ctr"/>
            <a:r>
              <a:rPr lang="hu-HU" sz="4000" b="1" dirty="0">
                <a:solidFill>
                  <a:srgbClr val="FFFFFF"/>
                </a:solidFill>
              </a:rPr>
              <a:t>Képzéseink</a:t>
            </a:r>
            <a:r>
              <a:rPr lang="hu-HU" sz="4000" dirty="0">
                <a:solidFill>
                  <a:srgbClr val="FFFFFF"/>
                </a:solidFill>
              </a:rPr>
              <a:t> </a:t>
            </a:r>
            <a:endParaRPr lang="en-GB" sz="4000" dirty="0">
              <a:solidFill>
                <a:srgbClr val="FFFFFF"/>
              </a:solidFill>
            </a:endParaRPr>
          </a:p>
        </p:txBody>
      </p:sp>
      <p:graphicFrame>
        <p:nvGraphicFramePr>
          <p:cNvPr id="5" name="Tartalom helye 2">
            <a:extLst>
              <a:ext uri="{FF2B5EF4-FFF2-40B4-BE49-F238E27FC236}">
                <a16:creationId xmlns:a16="http://schemas.microsoft.com/office/drawing/2014/main" id="{07632D49-EF3D-684F-E4EE-E8111C196B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6568591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5098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3" name="Rectangle 307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8D47C17-1484-7672-7935-D13AD78CF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anchor="b">
            <a:normAutofit/>
          </a:bodyPr>
          <a:lstStyle/>
          <a:p>
            <a:r>
              <a:rPr lang="hu-HU" sz="5400" b="1" dirty="0">
                <a:solidFill>
                  <a:schemeClr val="accent5">
                    <a:lumMod val="50000"/>
                  </a:schemeClr>
                </a:solidFill>
              </a:rPr>
              <a:t>Szociálpedagógia BA</a:t>
            </a:r>
            <a:endParaRPr lang="en-GB" sz="5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8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D3E30DB8-BAB8-AE2D-FAB3-D5D5E9940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anchor="t">
            <a:normAutofit/>
          </a:bodyPr>
          <a:lstStyle/>
          <a:p>
            <a:r>
              <a:rPr lang="hu-HU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A k</a:t>
            </a:r>
            <a:r>
              <a:rPr lang="hu-HU" sz="20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épzés célja</a:t>
            </a:r>
          </a:p>
          <a:p>
            <a:pPr lvl="1" algn="just"/>
            <a:r>
              <a:rPr lang="hu-HU" sz="28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G</a:t>
            </a:r>
            <a:r>
              <a:rPr lang="hu-HU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yermek és ifjúsági korosztály tanulási, szociális és mentális problémáit </a:t>
            </a:r>
            <a:r>
              <a:rPr lang="hu-HU" sz="2800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komplex rendszerben</a:t>
            </a:r>
            <a:r>
              <a:rPr lang="hu-HU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 kezelik.</a:t>
            </a:r>
          </a:p>
          <a:p>
            <a:pPr lvl="1" algn="just"/>
            <a:r>
              <a:rPr lang="hu-HU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Szociális, tanulási és mentális problémák megelőzése, megoldása</a:t>
            </a:r>
          </a:p>
          <a:p>
            <a:pPr lvl="1" algn="just"/>
            <a:r>
              <a:rPr lang="hu-HU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A fiatalok</a:t>
            </a:r>
            <a:r>
              <a:rPr lang="hu-HU" sz="2800" b="0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 </a:t>
            </a:r>
            <a:r>
              <a:rPr lang="hu-HU" sz="2800" b="1" i="0" dirty="0">
                <a:solidFill>
                  <a:schemeClr val="accent5">
                    <a:lumMod val="50000"/>
                  </a:schemeClr>
                </a:solidFill>
                <a:effectLst/>
                <a:latin typeface="Calibri" panose="020F0502020204030204" pitchFamily="34" charset="0"/>
              </a:rPr>
              <a:t>társadalmi integrációjának az elősegítése</a:t>
            </a:r>
            <a:endParaRPr lang="hu-HU" sz="2800" b="0" i="0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</a:endParaRPr>
          </a:p>
          <a:p>
            <a:pPr lvl="1"/>
            <a:endParaRPr lang="en-GB" sz="2000" dirty="0"/>
          </a:p>
        </p:txBody>
      </p:sp>
      <p:pic>
        <p:nvPicPr>
          <p:cNvPr id="3074" name="Picture 2" descr="A képen fedett pályás, fal, Konferenciaterem, nő látható&#10;&#10;Automatikusan generált leírás">
            <a:extLst>
              <a:ext uri="{FF2B5EF4-FFF2-40B4-BE49-F238E27FC236}">
                <a16:creationId xmlns:a16="http://schemas.microsoft.com/office/drawing/2014/main" id="{3C0859AF-CC53-1B05-72EF-F7D2E73F2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9" r="13752" b="-2"/>
          <a:stretch/>
        </p:blipFill>
        <p:spPr bwMode="auto">
          <a:xfrm>
            <a:off x="7675658" y="2093976"/>
            <a:ext cx="3941064" cy="409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147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21" name="Rectangle 4116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7BD9D011-AD16-09B7-61CA-6382BD044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279400"/>
            <a:ext cx="6251110" cy="778764"/>
          </a:xfrm>
        </p:spPr>
        <p:txBody>
          <a:bodyPr anchor="b">
            <a:normAutofit/>
          </a:bodyPr>
          <a:lstStyle/>
          <a:p>
            <a:r>
              <a:rPr lang="hu-HU" sz="4800" b="1" dirty="0">
                <a:solidFill>
                  <a:schemeClr val="accent5">
                    <a:lumMod val="50000"/>
                  </a:schemeClr>
                </a:solidFill>
              </a:rPr>
              <a:t>Szociálpedagógia MA</a:t>
            </a:r>
            <a:endParaRPr lang="en-GB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4098" name="Picture 2" descr="A képen fedett pályás, fal, ruházat, Konferenciaterem látható&#10;&#10;Automatikusan generált leírás">
            <a:extLst>
              <a:ext uri="{FF2B5EF4-FFF2-40B4-BE49-F238E27FC236}">
                <a16:creationId xmlns:a16="http://schemas.microsoft.com/office/drawing/2014/main" id="{6B95F021-60F6-946C-ACF1-CFE5F2CF6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17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22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AB7E2086-9EEC-DC2F-D566-0B5E3B0E94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8200" t="43623" r="39076" b="53775"/>
          <a:stretch/>
        </p:blipFill>
        <p:spPr>
          <a:xfrm>
            <a:off x="5208489" y="953015"/>
            <a:ext cx="5836378" cy="375747"/>
          </a:xfrm>
          <a:prstGeom prst="rect">
            <a:avLst/>
          </a:prstGeom>
        </p:spPr>
      </p:pic>
      <p:sp>
        <p:nvSpPr>
          <p:cNvPr id="6" name="Téglalap 5">
            <a:extLst>
              <a:ext uri="{FF2B5EF4-FFF2-40B4-BE49-F238E27FC236}">
                <a16:creationId xmlns:a16="http://schemas.microsoft.com/office/drawing/2014/main" id="{87A4EF7A-A24E-65AC-1F6F-01BB5D39962C}"/>
              </a:ext>
            </a:extLst>
          </p:cNvPr>
          <p:cNvSpPr/>
          <p:nvPr/>
        </p:nvSpPr>
        <p:spPr>
          <a:xfrm>
            <a:off x="4935255" y="2091847"/>
            <a:ext cx="5248405" cy="5010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FBDD5CCA-4C16-F1BB-1B07-CF14E2137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1436624"/>
            <a:ext cx="6251110" cy="5421376"/>
          </a:xfrm>
        </p:spPr>
        <p:txBody>
          <a:bodyPr>
            <a:normAutofit/>
          </a:bodyPr>
          <a:lstStyle/>
          <a:p>
            <a:r>
              <a:rPr lang="hu-HU" sz="2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A képzés célja:</a:t>
            </a:r>
          </a:p>
          <a:p>
            <a:pPr lvl="1"/>
            <a:r>
              <a:rPr lang="hu-HU" sz="2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Gyermek- és ifjúsági korosztály</a:t>
            </a:r>
            <a:r>
              <a:rPr lang="hu-HU" sz="20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, valamint családjuk, csoportjaik és közösségeik </a:t>
            </a:r>
            <a:r>
              <a:rPr lang="hu-HU" sz="2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társadalmi beilleszkedését, a hátrányos helyzetűek, szociális ellátásra szorulók életesélyeit és életminőségét javítják</a:t>
            </a:r>
            <a:r>
              <a:rPr lang="hu-HU" sz="20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pPr lvl="1"/>
            <a:r>
              <a:rPr lang="hu-HU" sz="20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Tevékenységük a </a:t>
            </a:r>
            <a:r>
              <a:rPr lang="hu-HU" sz="2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társas, szociális kapcsolatok helyreállítását célozza</a:t>
            </a:r>
            <a:r>
              <a:rPr lang="hu-HU" sz="20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pPr lvl="1"/>
            <a:r>
              <a:rPr lang="hu-HU" sz="20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A </a:t>
            </a:r>
            <a:r>
              <a:rPr lang="hu-HU" sz="2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társadalom működéséről és zavarairól, </a:t>
            </a:r>
            <a:r>
              <a:rPr lang="hu-HU" sz="20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a</a:t>
            </a:r>
            <a:r>
              <a:rPr lang="hu-HU" sz="2000" b="1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 személyközi kapcsolatokról, devianciákról, a speciális szükségletű csoportokról, a köznevelési, szociális, gyermekjóléti és gyermekvédelmi alap és szakellátási környezetben történő nevelésről, fejlesztésről és szociális szakmai segítségnyújtásról </a:t>
            </a:r>
            <a:r>
              <a:rPr lang="hu-HU" sz="2000" b="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</a:rPr>
              <a:t>szóló elméleti ismeretek felhasználásával nyújtanak segítséget. </a:t>
            </a:r>
          </a:p>
        </p:txBody>
      </p:sp>
    </p:spTree>
    <p:extLst>
      <p:ext uri="{BB962C8B-B14F-4D97-AF65-F5344CB8AC3E}">
        <p14:creationId xmlns:p14="http://schemas.microsoft.com/office/powerpoint/2010/main" val="763084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34" name="Rectangle 5133">
            <a:extLst>
              <a:ext uri="{FF2B5EF4-FFF2-40B4-BE49-F238E27FC236}">
                <a16:creationId xmlns:a16="http://schemas.microsoft.com/office/drawing/2014/main" id="{EAE48C4B-3A90-42C3-BA00-6092B4771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4D732599-3FBB-B523-3492-985C92EBA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296" y="329184"/>
            <a:ext cx="6894576" cy="1783080"/>
          </a:xfrm>
        </p:spPr>
        <p:txBody>
          <a:bodyPr anchor="b">
            <a:normAutofit/>
          </a:bodyPr>
          <a:lstStyle/>
          <a:p>
            <a:r>
              <a:rPr lang="hu-HU" sz="5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Elhelyezkedési területek</a:t>
            </a:r>
            <a:endParaRPr lang="en-GB" sz="5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122" name="Picture 2" descr="A képen fal, beltéri, padló, élő látható&#10;&#10;Automatikusan generált leírás">
            <a:extLst>
              <a:ext uri="{FF2B5EF4-FFF2-40B4-BE49-F238E27FC236}">
                <a16:creationId xmlns:a16="http://schemas.microsoft.com/office/drawing/2014/main" id="{1AAB856D-356E-C034-DA7F-589DF9772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9" r="2" b="18522"/>
          <a:stretch/>
        </p:blipFill>
        <p:spPr bwMode="auto">
          <a:xfrm>
            <a:off x="20" y="10"/>
            <a:ext cx="4041316" cy="4193753"/>
          </a:xfrm>
          <a:custGeom>
            <a:avLst/>
            <a:gdLst/>
            <a:ahLst/>
            <a:cxnLst/>
            <a:rect l="l" t="t" r="r" b="b"/>
            <a:pathLst>
              <a:path w="4041336" h="4193763">
                <a:moveTo>
                  <a:pt x="0" y="0"/>
                </a:moveTo>
                <a:lnTo>
                  <a:pt x="4019848" y="0"/>
                </a:lnTo>
                <a:lnTo>
                  <a:pt x="4021195" y="11419"/>
                </a:lnTo>
                <a:cubicBezTo>
                  <a:pt x="4036145" y="95184"/>
                  <a:pt x="4033611" y="180091"/>
                  <a:pt x="4037665" y="264364"/>
                </a:cubicBezTo>
                <a:cubicBezTo>
                  <a:pt x="4042480" y="367421"/>
                  <a:pt x="4036399" y="470858"/>
                  <a:pt x="4034118" y="574168"/>
                </a:cubicBezTo>
                <a:cubicBezTo>
                  <a:pt x="4032344" y="662121"/>
                  <a:pt x="4023602" y="749948"/>
                  <a:pt x="4026263" y="838028"/>
                </a:cubicBezTo>
                <a:cubicBezTo>
                  <a:pt x="4026453" y="841074"/>
                  <a:pt x="4026453" y="844120"/>
                  <a:pt x="4026263" y="847166"/>
                </a:cubicBezTo>
                <a:cubicBezTo>
                  <a:pt x="4018154" y="944003"/>
                  <a:pt x="4018154" y="1041348"/>
                  <a:pt x="4026263" y="1138186"/>
                </a:cubicBezTo>
                <a:cubicBezTo>
                  <a:pt x="4028835" y="1178494"/>
                  <a:pt x="4028113" y="1218943"/>
                  <a:pt x="4024109" y="1259137"/>
                </a:cubicBezTo>
                <a:cubicBezTo>
                  <a:pt x="4020308" y="1310285"/>
                  <a:pt x="4008145" y="1362194"/>
                  <a:pt x="4016887" y="1412960"/>
                </a:cubicBezTo>
                <a:cubicBezTo>
                  <a:pt x="4022576" y="1454780"/>
                  <a:pt x="4025705" y="1496916"/>
                  <a:pt x="4026263" y="1539116"/>
                </a:cubicBezTo>
                <a:cubicBezTo>
                  <a:pt x="4030697" y="1633542"/>
                  <a:pt x="4026516" y="1728475"/>
                  <a:pt x="4024869" y="1823155"/>
                </a:cubicBezTo>
                <a:cubicBezTo>
                  <a:pt x="4023095" y="1933446"/>
                  <a:pt x="4025883" y="2043737"/>
                  <a:pt x="4017014" y="2154154"/>
                </a:cubicBezTo>
                <a:cubicBezTo>
                  <a:pt x="4012136" y="2243351"/>
                  <a:pt x="4012136" y="2332751"/>
                  <a:pt x="4017014" y="2421948"/>
                </a:cubicBezTo>
                <a:cubicBezTo>
                  <a:pt x="4019421" y="2503683"/>
                  <a:pt x="4031711" y="2584656"/>
                  <a:pt x="4029684" y="2667279"/>
                </a:cubicBezTo>
                <a:cubicBezTo>
                  <a:pt x="4027276" y="2763608"/>
                  <a:pt x="4015874" y="2859684"/>
                  <a:pt x="4019421" y="2956268"/>
                </a:cubicBezTo>
                <a:cubicBezTo>
                  <a:pt x="4021068" y="3002339"/>
                  <a:pt x="4021195" y="3048410"/>
                  <a:pt x="4022082" y="3094480"/>
                </a:cubicBezTo>
                <a:cubicBezTo>
                  <a:pt x="4023222" y="3149943"/>
                  <a:pt x="4033231" y="3205278"/>
                  <a:pt x="4027656" y="3260614"/>
                </a:cubicBezTo>
                <a:cubicBezTo>
                  <a:pt x="4018408" y="3352883"/>
                  <a:pt x="3994462" y="3443628"/>
                  <a:pt x="4009412" y="3538181"/>
                </a:cubicBezTo>
                <a:cubicBezTo>
                  <a:pt x="4017647" y="3590217"/>
                  <a:pt x="4026896" y="3642380"/>
                  <a:pt x="4031711" y="3694923"/>
                </a:cubicBezTo>
                <a:cubicBezTo>
                  <a:pt x="4035892" y="3741882"/>
                  <a:pt x="4046407" y="3789603"/>
                  <a:pt x="4038425" y="3836308"/>
                </a:cubicBezTo>
                <a:cubicBezTo>
                  <a:pt x="4031584" y="3876287"/>
                  <a:pt x="4035131" y="3916266"/>
                  <a:pt x="4029810" y="3956245"/>
                </a:cubicBezTo>
                <a:cubicBezTo>
                  <a:pt x="4022842" y="4008661"/>
                  <a:pt x="4019168" y="4061966"/>
                  <a:pt x="4013847" y="4114764"/>
                </a:cubicBezTo>
                <a:lnTo>
                  <a:pt x="4010970" y="4161894"/>
                </a:lnTo>
                <a:lnTo>
                  <a:pt x="4002764" y="4161042"/>
                </a:lnTo>
                <a:cubicBezTo>
                  <a:pt x="3957904" y="4159210"/>
                  <a:pt x="3912934" y="4160186"/>
                  <a:pt x="3868108" y="4163980"/>
                </a:cubicBezTo>
                <a:cubicBezTo>
                  <a:pt x="3637072" y="4178737"/>
                  <a:pt x="3405779" y="4172076"/>
                  <a:pt x="3174741" y="4175341"/>
                </a:cubicBezTo>
                <a:cubicBezTo>
                  <a:pt x="2865668" y="4179782"/>
                  <a:pt x="2556851" y="4168420"/>
                  <a:pt x="2247906" y="4167376"/>
                </a:cubicBezTo>
                <a:cubicBezTo>
                  <a:pt x="2184582" y="4167115"/>
                  <a:pt x="2121002" y="4170510"/>
                  <a:pt x="2057934" y="4175733"/>
                </a:cubicBezTo>
                <a:cubicBezTo>
                  <a:pt x="1970560" y="4182786"/>
                  <a:pt x="1884336" y="4173905"/>
                  <a:pt x="1797729" y="4165547"/>
                </a:cubicBezTo>
                <a:cubicBezTo>
                  <a:pt x="1693340" y="4155492"/>
                  <a:pt x="1589207" y="4164372"/>
                  <a:pt x="1485458" y="4175995"/>
                </a:cubicBezTo>
                <a:cubicBezTo>
                  <a:pt x="1307344" y="4195571"/>
                  <a:pt x="1127888" y="4198979"/>
                  <a:pt x="949185" y="4186181"/>
                </a:cubicBezTo>
                <a:cubicBezTo>
                  <a:pt x="751793" y="4172468"/>
                  <a:pt x="554529" y="4174950"/>
                  <a:pt x="357136" y="4175995"/>
                </a:cubicBezTo>
                <a:lnTo>
                  <a:pt x="0" y="41750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6" name="sketch line">
            <a:extLst>
              <a:ext uri="{FF2B5EF4-FFF2-40B4-BE49-F238E27FC236}">
                <a16:creationId xmlns:a16="http://schemas.microsoft.com/office/drawing/2014/main" id="{F919E280-CA27-4214-97E6-294E0C3BC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2463186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A képen szöveg, beltéri, fal, asztal látható&#10;&#10;Automatikusan generált leírás">
            <a:extLst>
              <a:ext uri="{FF2B5EF4-FFF2-40B4-BE49-F238E27FC236}">
                <a16:creationId xmlns:a16="http://schemas.microsoft.com/office/drawing/2014/main" id="{A89FB901-3635-2081-E67D-E9F8D5A3F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21" r="3" b="20774"/>
          <a:stretch/>
        </p:blipFill>
        <p:spPr bwMode="auto">
          <a:xfrm>
            <a:off x="1" y="4267200"/>
            <a:ext cx="4051081" cy="2590800"/>
          </a:xfrm>
          <a:custGeom>
            <a:avLst/>
            <a:gdLst/>
            <a:ahLst/>
            <a:cxnLst/>
            <a:rect l="l" t="t" r="r" b="b"/>
            <a:pathLst>
              <a:path w="4051081" h="2496030">
                <a:moveTo>
                  <a:pt x="2464753" y="4"/>
                </a:moveTo>
                <a:cubicBezTo>
                  <a:pt x="2509518" y="-78"/>
                  <a:pt x="2554292" y="1163"/>
                  <a:pt x="2599067" y="4428"/>
                </a:cubicBezTo>
                <a:cubicBezTo>
                  <a:pt x="2749817" y="17813"/>
                  <a:pt x="2901270" y="21079"/>
                  <a:pt x="3052443" y="14222"/>
                </a:cubicBezTo>
                <a:cubicBezTo>
                  <a:pt x="3173923" y="5694"/>
                  <a:pt x="3295774" y="4206"/>
                  <a:pt x="3417420" y="9782"/>
                </a:cubicBezTo>
                <a:cubicBezTo>
                  <a:pt x="3530764" y="16442"/>
                  <a:pt x="3644108" y="23233"/>
                  <a:pt x="3757835" y="19315"/>
                </a:cubicBezTo>
                <a:cubicBezTo>
                  <a:pt x="3803121" y="17748"/>
                  <a:pt x="3847768" y="15789"/>
                  <a:pt x="3892671" y="13177"/>
                </a:cubicBezTo>
                <a:cubicBezTo>
                  <a:pt x="3933972" y="9619"/>
                  <a:pt x="3975386" y="7938"/>
                  <a:pt x="4016790" y="8134"/>
                </a:cubicBezTo>
                <a:lnTo>
                  <a:pt x="4034037" y="8999"/>
                </a:lnTo>
                <a:lnTo>
                  <a:pt x="4035370" y="62503"/>
                </a:lnTo>
                <a:cubicBezTo>
                  <a:pt x="4033549" y="118790"/>
                  <a:pt x="4026390" y="174983"/>
                  <a:pt x="4020562" y="231143"/>
                </a:cubicBezTo>
                <a:cubicBezTo>
                  <a:pt x="4014860" y="285717"/>
                  <a:pt x="4006498" y="343464"/>
                  <a:pt x="4019168" y="393470"/>
                </a:cubicBezTo>
                <a:cubicBezTo>
                  <a:pt x="4042480" y="482184"/>
                  <a:pt x="4024236" y="566457"/>
                  <a:pt x="4014100" y="651618"/>
                </a:cubicBezTo>
                <a:cubicBezTo>
                  <a:pt x="4001874" y="734926"/>
                  <a:pt x="4003635" y="819681"/>
                  <a:pt x="4019295" y="902406"/>
                </a:cubicBezTo>
                <a:cubicBezTo>
                  <a:pt x="4031711" y="960787"/>
                  <a:pt x="4031711" y="1020184"/>
                  <a:pt x="4033231" y="1078946"/>
                </a:cubicBezTo>
                <a:cubicBezTo>
                  <a:pt x="4034118" y="1115753"/>
                  <a:pt x="4020562" y="1153193"/>
                  <a:pt x="4011566" y="1189872"/>
                </a:cubicBezTo>
                <a:cubicBezTo>
                  <a:pt x="3995476" y="1256123"/>
                  <a:pt x="3989648" y="1323388"/>
                  <a:pt x="4011566" y="1387989"/>
                </a:cubicBezTo>
                <a:cubicBezTo>
                  <a:pt x="4042100" y="1477465"/>
                  <a:pt x="4059584" y="1566941"/>
                  <a:pt x="4046914" y="1661622"/>
                </a:cubicBezTo>
                <a:cubicBezTo>
                  <a:pt x="4039566" y="1720003"/>
                  <a:pt x="4037919" y="1779654"/>
                  <a:pt x="4026896" y="1837274"/>
                </a:cubicBezTo>
                <a:cubicBezTo>
                  <a:pt x="4008779" y="1932843"/>
                  <a:pt x="4015240" y="2027776"/>
                  <a:pt x="4029684" y="2121948"/>
                </a:cubicBezTo>
                <a:cubicBezTo>
                  <a:pt x="4039832" y="2200637"/>
                  <a:pt x="4040934" y="2280226"/>
                  <a:pt x="4032978" y="2359155"/>
                </a:cubicBezTo>
                <a:lnTo>
                  <a:pt x="4023519" y="2496030"/>
                </a:lnTo>
                <a:lnTo>
                  <a:pt x="0" y="2496030"/>
                </a:lnTo>
                <a:lnTo>
                  <a:pt x="0" y="12459"/>
                </a:lnTo>
                <a:lnTo>
                  <a:pt x="17104" y="15006"/>
                </a:lnTo>
                <a:cubicBezTo>
                  <a:pt x="83627" y="15006"/>
                  <a:pt x="150022" y="12263"/>
                  <a:pt x="216416" y="7824"/>
                </a:cubicBezTo>
                <a:cubicBezTo>
                  <a:pt x="361434" y="-156"/>
                  <a:pt x="506837" y="3162"/>
                  <a:pt x="651370" y="17748"/>
                </a:cubicBezTo>
                <a:cubicBezTo>
                  <a:pt x="753623" y="25440"/>
                  <a:pt x="856335" y="24213"/>
                  <a:pt x="958396" y="14092"/>
                </a:cubicBezTo>
                <a:cubicBezTo>
                  <a:pt x="1145682" y="-1710"/>
                  <a:pt x="1332584" y="10958"/>
                  <a:pt x="1519486" y="21666"/>
                </a:cubicBezTo>
                <a:cubicBezTo>
                  <a:pt x="1700504" y="32113"/>
                  <a:pt x="1881394" y="24408"/>
                  <a:pt x="2062411" y="17487"/>
                </a:cubicBezTo>
                <a:cubicBezTo>
                  <a:pt x="2196255" y="12394"/>
                  <a:pt x="2330459" y="249"/>
                  <a:pt x="2464753" y="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artalom helye 2">
            <a:extLst>
              <a:ext uri="{FF2B5EF4-FFF2-40B4-BE49-F238E27FC236}">
                <a16:creationId xmlns:a16="http://schemas.microsoft.com/office/drawing/2014/main" id="{E308EEBC-FA31-B70C-A143-DE2DE15D8A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6" y="2706624"/>
            <a:ext cx="6894576" cy="4151376"/>
          </a:xfrm>
        </p:spPr>
        <p:txBody>
          <a:bodyPr>
            <a:normAutofit/>
          </a:bodyPr>
          <a:lstStyle/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gyermekvédelmi (gyermekotthonok,  lakás-otthonok)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gyermekjóléti (családsegítő szolgálatok, biztos kezdet gyermekházak)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szociális szolgáltatásban (támogató szolgálatok, idősek nappali ellátása és bentlakásos otthona, fogyatékossággal élőket segítő intézmények, pszichiátriai és szenvedély-betegeket segítő intézmények, a hajléktalan ellátás intézményei)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jóléti célú civil és egyházi szervezeteknél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közigazgatásban gyámügyi és szociális területen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köznevelési intézményekben iskolai gyermekvédelmi felelős/iskolai szociál-pedagógus)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Kollégiumokban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rendőrség ifjúság-  védelmi osztályán</a:t>
            </a:r>
          </a:p>
          <a:p>
            <a:r>
              <a:rPr lang="hu-HU" sz="16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társadalomtudományi kutató-intézetekben</a:t>
            </a:r>
            <a:endParaRPr lang="en-GB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482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3" name="Rectangle 615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CF682151-06A4-E3A2-2A2E-61C00A286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hu-HU" sz="5400" b="1" dirty="0">
                <a:solidFill>
                  <a:srgbClr val="C00000"/>
                </a:solidFill>
              </a:rPr>
              <a:t>Közösségszervezés BA</a:t>
            </a:r>
            <a:endParaRPr lang="en-GB" sz="5400" dirty="0">
              <a:solidFill>
                <a:srgbClr val="C00000"/>
              </a:solidFill>
            </a:endParaRPr>
          </a:p>
        </p:txBody>
      </p:sp>
      <p:pic>
        <p:nvPicPr>
          <p:cNvPr id="6148" name="Picture 4" descr="A képen ruházat, lábbelik, személy, mosoly látható&#10;&#10;Automatikusan generált leírás">
            <a:extLst>
              <a:ext uri="{FF2B5EF4-FFF2-40B4-BE49-F238E27FC236}">
                <a16:creationId xmlns:a16="http://schemas.microsoft.com/office/drawing/2014/main" id="{CF6DDD5B-80E8-DE81-4A2C-4A106E13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4" r="12019" b="-2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441263D8-6431-7F61-88F7-9EA874922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85000" lnSpcReduction="10000"/>
          </a:bodyPr>
          <a:lstStyle/>
          <a:p>
            <a:r>
              <a:rPr lang="hu-HU" sz="1900" b="1" i="0" dirty="0">
                <a:effectLst/>
              </a:rPr>
              <a:t>A képzés célja</a:t>
            </a:r>
            <a:r>
              <a:rPr lang="hu-HU" sz="1900" b="0" i="0" dirty="0">
                <a:effectLst/>
              </a:rPr>
              <a:t>:</a:t>
            </a:r>
          </a:p>
          <a:p>
            <a:pPr lvl="1"/>
            <a:r>
              <a:rPr lang="hu-HU" sz="2000" b="1" dirty="0"/>
              <a:t>K</a:t>
            </a:r>
            <a:r>
              <a:rPr lang="hu-HU" sz="2000" b="1" i="0" dirty="0">
                <a:effectLst/>
              </a:rPr>
              <a:t>ulturális, humán, közösségi alapú társadalom- és gazdaságszervező </a:t>
            </a:r>
            <a:r>
              <a:rPr lang="hu-HU" sz="2000" b="0" i="0" dirty="0">
                <a:effectLst/>
              </a:rPr>
              <a:t>munkát végző szakemberek képzése. </a:t>
            </a:r>
          </a:p>
          <a:p>
            <a:pPr lvl="1"/>
            <a:r>
              <a:rPr lang="hu-HU" sz="2000" dirty="0"/>
              <a:t>El tudják látni </a:t>
            </a:r>
            <a:r>
              <a:rPr lang="hu-HU" sz="2000" b="1" dirty="0"/>
              <a:t>művelődési, egyházi, civil, vállalkozói és nonprofit szervezetek, állami vagy önkormányzati intézmények, integrált, többfunkciós szervezetek, intézmények működtetését.</a:t>
            </a:r>
          </a:p>
          <a:p>
            <a:pPr lvl="1"/>
            <a:r>
              <a:rPr lang="hu-HU" sz="2000" dirty="0"/>
              <a:t>Képesek helyi, közösségi szinten a </a:t>
            </a:r>
            <a:r>
              <a:rPr lang="hu-HU" sz="2000" b="1" dirty="0"/>
              <a:t>művelődés, az ifjúság, a felnőttképzés társadalmi és gazdasági helyzetének fejlesztésé</a:t>
            </a:r>
            <a:r>
              <a:rPr lang="hu-HU" sz="2000" dirty="0"/>
              <a:t>vel összefüggő állami feladatellátást megszervezni, irányítani</a:t>
            </a:r>
            <a:endParaRPr lang="hu-HU" sz="2000" i="0" dirty="0">
              <a:effectLst/>
            </a:endParaRPr>
          </a:p>
          <a:p>
            <a:pPr lvl="1"/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Együttműködik a feladatát érintő intézményekkel, szervezetekkel, különösen a </a:t>
            </a:r>
            <a:r>
              <a:rPr lang="hu-H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kultúra</a:t>
            </a:r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 </a:t>
            </a:r>
            <a:r>
              <a:rPr lang="hu-H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közoktatás-köznevelés</a:t>
            </a:r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hu-H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szociális ellátás</a:t>
            </a:r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hu-HU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felnőttképzés</a:t>
            </a:r>
            <a:r>
              <a:rPr lang="hu-HU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helyi gazdaságfejlesztés ágazataiban.</a:t>
            </a:r>
            <a:endParaRPr lang="en-GB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25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75" name="Rectangle 7174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34C490D8-76CA-09A2-B022-2612A5011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hu-HU" sz="5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Elhelyezkedési területek</a:t>
            </a:r>
            <a:endParaRPr lang="en-GB" sz="5400" dirty="0">
              <a:solidFill>
                <a:srgbClr val="C00000"/>
              </a:solidFill>
            </a:endParaRPr>
          </a:p>
        </p:txBody>
      </p:sp>
      <p:pic>
        <p:nvPicPr>
          <p:cNvPr id="7170" name="Picture 2" descr="A képen személy, Emberi arc, palack, ruházat látható&#10;&#10;Automatikusan generált leírás">
            <a:extLst>
              <a:ext uri="{FF2B5EF4-FFF2-40B4-BE49-F238E27FC236}">
                <a16:creationId xmlns:a16="http://schemas.microsoft.com/office/drawing/2014/main" id="{46BA3306-8966-A034-B423-132ECFB6D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1" r="16984" b="1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7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869BB9F-56BC-A932-F62A-AE1D267A8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92500" lnSpcReduction="20000"/>
          </a:bodyPr>
          <a:lstStyle/>
          <a:p>
            <a:r>
              <a:rPr lang="hu-HU" sz="3500" b="1" i="0" dirty="0">
                <a:effectLst/>
              </a:rPr>
              <a:t>Közösségi művelődés</a:t>
            </a:r>
          </a:p>
          <a:p>
            <a:r>
              <a:rPr lang="hu-HU" sz="3500" b="1" i="0" dirty="0">
                <a:effectLst/>
              </a:rPr>
              <a:t>Ifjúságsegítés</a:t>
            </a:r>
          </a:p>
          <a:p>
            <a:r>
              <a:rPr lang="hu-HU" sz="3500" b="1" dirty="0"/>
              <a:t>H</a:t>
            </a:r>
            <a:r>
              <a:rPr lang="hu-HU" sz="3500" b="1" i="0" dirty="0">
                <a:effectLst/>
              </a:rPr>
              <a:t>umánfejlesztés</a:t>
            </a:r>
            <a:endParaRPr lang="hu-HU" sz="3500" b="0" i="0" dirty="0">
              <a:effectLst/>
            </a:endParaRPr>
          </a:p>
          <a:p>
            <a:r>
              <a:rPr lang="hu-HU" sz="3500" b="1" dirty="0"/>
              <a:t>I</a:t>
            </a:r>
            <a:r>
              <a:rPr lang="hu-HU" sz="3500" b="1" i="0" dirty="0">
                <a:effectLst/>
              </a:rPr>
              <a:t>fjúsági szolgáltatás</a:t>
            </a:r>
          </a:p>
          <a:p>
            <a:r>
              <a:rPr lang="hu-HU" sz="3500" b="1" i="0" dirty="0">
                <a:effectLst/>
              </a:rPr>
              <a:t>Felnőttképzés</a:t>
            </a:r>
          </a:p>
          <a:p>
            <a:endParaRPr lang="hu-HU" sz="1900" b="1" dirty="0"/>
          </a:p>
          <a:p>
            <a:pPr marL="0" indent="0">
              <a:buNone/>
            </a:pPr>
            <a:r>
              <a:rPr lang="hu-HU" sz="1900" i="0" dirty="0">
                <a:effectLst/>
              </a:rPr>
              <a:t>(tervező, szervező, értékelő, irányító feladatot lát el)</a:t>
            </a:r>
            <a:endParaRPr lang="hu-HU" sz="1900" b="0" i="0" dirty="0">
              <a:effectLst/>
            </a:endParaRPr>
          </a:p>
          <a:p>
            <a:pPr marL="0" indent="0">
              <a:buNone/>
            </a:pPr>
            <a:r>
              <a:rPr lang="hu-HU" sz="1900" b="0" i="0" dirty="0"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142361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199" name="Rectangle 819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1EB47090-000A-A164-EA27-34F162A29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 fontScale="90000"/>
          </a:bodyPr>
          <a:lstStyle/>
          <a:p>
            <a:pPr algn="ctr"/>
            <a:br>
              <a:rPr lang="hu-HU" sz="5400" dirty="0">
                <a:solidFill>
                  <a:srgbClr val="002060"/>
                </a:solidFill>
                <a:hlinkClick r:id="rId2"/>
              </a:rPr>
            </a:br>
            <a:r>
              <a:rPr lang="hu-HU" sz="3600" dirty="0">
                <a:solidFill>
                  <a:srgbClr val="002060"/>
                </a:solidFill>
              </a:rPr>
              <a:t>Sok szeretettel várjuk az Alkalmazott Humántudományok Intézetének </a:t>
            </a:r>
            <a:r>
              <a:rPr lang="hu-HU" sz="3600" b="1" dirty="0">
                <a:solidFill>
                  <a:srgbClr val="002060"/>
                </a:solidFill>
              </a:rPr>
              <a:t>Társadalomtudományi- és Szociális képzéseire</a:t>
            </a:r>
            <a:r>
              <a:rPr lang="hu-HU" sz="3600" dirty="0">
                <a:solidFill>
                  <a:srgbClr val="002060"/>
                </a:solidFill>
              </a:rPr>
              <a:t>!</a:t>
            </a:r>
            <a:endParaRPr lang="en-GB" sz="3600" dirty="0"/>
          </a:p>
        </p:txBody>
      </p:sp>
      <p:pic>
        <p:nvPicPr>
          <p:cNvPr id="8194" name="Picture 2" descr="A képen ruházat, Emberi arc, személy, ember látható&#10;&#10;Automatikusan generált leírás">
            <a:extLst>
              <a:ext uri="{FF2B5EF4-FFF2-40B4-BE49-F238E27FC236}">
                <a16:creationId xmlns:a16="http://schemas.microsoft.com/office/drawing/2014/main" id="{AC62DE30-0B69-5DA0-DDDB-E42845AEC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2" r="4705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1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E7B5652-747C-03CB-E32F-8D6F2D1AE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hu-HU" sz="4000" dirty="0">
                <a:solidFill>
                  <a:srgbClr val="002060"/>
                </a:solidFill>
              </a:rPr>
              <a:t>Felvételi információk:</a:t>
            </a:r>
          </a:p>
          <a:p>
            <a:pPr marL="0" indent="0" algn="ctr">
              <a:buNone/>
            </a:pPr>
            <a:endParaRPr lang="hu-HU" sz="4000" dirty="0">
              <a:solidFill>
                <a:srgbClr val="002060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hu-HU" sz="3200" dirty="0">
                <a:solidFill>
                  <a:srgbClr val="002060"/>
                </a:solidFill>
              </a:rPr>
              <a:t>https://felvetelizoknek.nye.hu</a:t>
            </a:r>
          </a:p>
          <a:p>
            <a:pPr marL="0" indent="0" algn="ctr">
              <a:buNone/>
            </a:pPr>
            <a:r>
              <a:rPr lang="hu-HU" sz="3200" dirty="0">
                <a:solidFill>
                  <a:srgbClr val="00206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https://ahi.nye.hu</a:t>
            </a:r>
            <a:endParaRPr lang="hu-HU" sz="32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endParaRPr lang="hu-HU" sz="32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br>
              <a:rPr lang="en-GB" sz="4000" dirty="0"/>
            </a:br>
            <a:endParaRPr lang="hu-HU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9339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1E9986A5-A7D1-4022-BAC0-885FB7A14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0341C95F-53FE-EE16-8D99-EA526CD34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544570"/>
            <a:ext cx="3344528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Kirándulások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9" name="Kép 8" descr="A képen ég, ruházat, lábbelik, kültéri látható&#10;&#10;Automatikusan generált leírás">
            <a:extLst>
              <a:ext uri="{FF2B5EF4-FFF2-40B4-BE49-F238E27FC236}">
                <a16:creationId xmlns:a16="http://schemas.microsoft.com/office/drawing/2014/main" id="{4E7413DD-E6D4-AF36-0B60-D6B9D3620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53" r="-4" b="-4"/>
          <a:stretch/>
        </p:blipFill>
        <p:spPr>
          <a:xfrm>
            <a:off x="20" y="-1"/>
            <a:ext cx="3975444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13" name="Tartalom helye 12" descr="A képen ruházat, személy, lábbelik, farmernadrág látható&#10;&#10;Automatikusan generált leírás">
            <a:extLst>
              <a:ext uri="{FF2B5EF4-FFF2-40B4-BE49-F238E27FC236}">
                <a16:creationId xmlns:a16="http://schemas.microsoft.com/office/drawing/2014/main" id="{D4DF58AF-5045-6E51-FF75-EEAF6D1D6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6597"/>
          <a:stretch/>
        </p:blipFill>
        <p:spPr>
          <a:xfrm>
            <a:off x="4148881" y="-1"/>
            <a:ext cx="3872656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11" name="Kép 10" descr="A képen ruházat, személy, ember, lábbelik látható&#10;&#10;Automatikusan generált leírás">
            <a:extLst>
              <a:ext uri="{FF2B5EF4-FFF2-40B4-BE49-F238E27FC236}">
                <a16:creationId xmlns:a16="http://schemas.microsoft.com/office/drawing/2014/main" id="{00469A19-7D5E-EB8C-6133-41B6746E8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91" r="-2" b="-2"/>
          <a:stretch/>
        </p:blipFill>
        <p:spPr>
          <a:xfrm>
            <a:off x="8194953" y="-1"/>
            <a:ext cx="399704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48" name="sketch line">
            <a:extLst>
              <a:ext uri="{FF2B5EF4-FFF2-40B4-BE49-F238E27FC236}">
                <a16:creationId xmlns:a16="http://schemas.microsoft.com/office/drawing/2014/main" id="{D2758DA7-6A89-49A1-B9F5-546D993242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422904" y="5413767"/>
            <a:ext cx="1554480" cy="18288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BA584977-D17A-6857-4B5D-F04107A83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3582" y="4544570"/>
            <a:ext cx="7147481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200" dirty="0" err="1"/>
              <a:t>Hazai</a:t>
            </a:r>
            <a:r>
              <a:rPr lang="en-US" sz="2200" dirty="0"/>
              <a:t> </a:t>
            </a:r>
            <a:r>
              <a:rPr lang="en-US" sz="2200" dirty="0" err="1"/>
              <a:t>és</a:t>
            </a:r>
            <a:r>
              <a:rPr lang="en-US" sz="2200" dirty="0"/>
              <a:t> </a:t>
            </a:r>
            <a:r>
              <a:rPr lang="en-US" sz="2200" dirty="0" err="1"/>
              <a:t>külföldi</a:t>
            </a:r>
            <a:r>
              <a:rPr lang="en-US" sz="2200" dirty="0"/>
              <a:t> </a:t>
            </a:r>
            <a:r>
              <a:rPr lang="en-US" sz="2200" dirty="0" err="1"/>
              <a:t>kirándulások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99744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422</Words>
  <Application>Microsoft Office PowerPoint</Application>
  <PresentationFormat>Szélesvásznú</PresentationFormat>
  <Paragraphs>67</Paragraphs>
  <Slides>14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Calibri</vt:lpstr>
      <vt:lpstr>Times New Roman</vt:lpstr>
      <vt:lpstr>Office-téma</vt:lpstr>
      <vt:lpstr>Alkalmazott Humántudományok Intézete </vt:lpstr>
      <vt:lpstr>Képzéseink </vt:lpstr>
      <vt:lpstr>Szociálpedagógia BA</vt:lpstr>
      <vt:lpstr>Szociálpedagógia MA</vt:lpstr>
      <vt:lpstr>Elhelyezkedési területek</vt:lpstr>
      <vt:lpstr>Közösségszervezés BA</vt:lpstr>
      <vt:lpstr>Elhelyezkedési területek</vt:lpstr>
      <vt:lpstr> Sok szeretettel várjuk az Alkalmazott Humántudományok Intézetének Társadalomtudományi- és Szociális képzéseire!</vt:lpstr>
      <vt:lpstr>Kirándulások</vt:lpstr>
      <vt:lpstr>Kirándulások</vt:lpstr>
      <vt:lpstr>Terepgyakorlatok</vt:lpstr>
      <vt:lpstr>Szakestek</vt:lpstr>
      <vt:lpstr>Szakestek</vt:lpstr>
      <vt:lpstr> Sok szeretettel várjuk az Alkalmazott Humántudományok Intézetének Társadalomtudományi- és Szociális képzéseire!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Katalin Torkos</dc:creator>
  <cp:lastModifiedBy>Katalin Torkos</cp:lastModifiedBy>
  <cp:revision>11</cp:revision>
  <dcterms:created xsi:type="dcterms:W3CDTF">2025-01-26T08:41:19Z</dcterms:created>
  <dcterms:modified xsi:type="dcterms:W3CDTF">2025-01-26T10:41:34Z</dcterms:modified>
</cp:coreProperties>
</file>